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56" r:id="rId2"/>
    <p:sldId id="257" r:id="rId3"/>
    <p:sldId id="258" r:id="rId4"/>
    <p:sldId id="259" r:id="rId5"/>
    <p:sldId id="260"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26" d="100"/>
          <a:sy n="126" d="100"/>
        </p:scale>
        <p:origin x="-354"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89C7F3A-52BC-4EDF-A079-480E8A5C4D66}" type="datetimeFigureOut">
              <a:rPr lang="en-US" smtClean="0"/>
              <a:t>1/19/2012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A574BAC-9C78-4E27-A999-328C197AC59F}" type="slidenum">
              <a:rPr lang="en-US" smtClean="0"/>
              <a:t>‹#›</a:t>
            </a:fld>
            <a:endParaRPr lang="en-US"/>
          </a:p>
        </p:txBody>
      </p:sp>
    </p:spTree>
    <p:extLst>
      <p:ext uri="{BB962C8B-B14F-4D97-AF65-F5344CB8AC3E}">
        <p14:creationId xmlns:p14="http://schemas.microsoft.com/office/powerpoint/2010/main" val="83860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the traffic light:  Have students spell the word spot three times out lout.  “S-P-O-T! S-P-O-T! S-P-O-T!”  Now have them answer the question on paper “What do you do when you come</a:t>
            </a:r>
            <a:r>
              <a:rPr lang="en-US" baseline="0" dirty="0" smtClean="0"/>
              <a:t> to a green light?”  Have them share the answer with a partner.  If you answered “Stop,”  you may be guilty of having formed a mind-set.  You do not stop at a </a:t>
            </a:r>
            <a:r>
              <a:rPr lang="en-US" i="1" baseline="0" dirty="0" smtClean="0"/>
              <a:t>green</a:t>
            </a:r>
            <a:r>
              <a:rPr lang="en-US" baseline="0" dirty="0" smtClean="0"/>
              <a:t> light.</a:t>
            </a:r>
          </a:p>
          <a:p>
            <a:r>
              <a:rPr lang="en-US" baseline="0" dirty="0" smtClean="0"/>
              <a:t>For the sheep:  A shepherd had 36 sheep.  All but 10 died.  How many lived?  Have students write the answer down and share with a partner.  The answer is 10.</a:t>
            </a:r>
            <a:endParaRPr lang="en-US" dirty="0"/>
          </a:p>
        </p:txBody>
      </p:sp>
      <p:sp>
        <p:nvSpPr>
          <p:cNvPr id="4" name="Slide Number Placeholder 3"/>
          <p:cNvSpPr>
            <a:spLocks noGrp="1"/>
          </p:cNvSpPr>
          <p:nvPr>
            <p:ph type="sldNum" sz="quarter" idx="10"/>
          </p:nvPr>
        </p:nvSpPr>
        <p:spPr/>
        <p:txBody>
          <a:bodyPr/>
          <a:lstStyle/>
          <a:p>
            <a:fld id="{BA574BAC-9C78-4E27-A999-328C197AC59F}" type="slidenum">
              <a:rPr lang="en-US" smtClean="0"/>
              <a:t>5</a:t>
            </a:fld>
            <a:endParaRPr lang="en-US"/>
          </a:p>
        </p:txBody>
      </p:sp>
    </p:spTree>
    <p:extLst>
      <p:ext uri="{BB962C8B-B14F-4D97-AF65-F5344CB8AC3E}">
        <p14:creationId xmlns:p14="http://schemas.microsoft.com/office/powerpoint/2010/main" val="6807042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Before putting</a:t>
            </a:r>
            <a:r>
              <a:rPr lang="en-US" baseline="0" dirty="0" smtClean="0"/>
              <a:t> up the four parts, have the students work in pair to develop their own four-step problem-solving process.  Have them share with entire class, then show </a:t>
            </a:r>
            <a:r>
              <a:rPr lang="en-US" baseline="0" dirty="0" err="1" smtClean="0"/>
              <a:t>Polya’s</a:t>
            </a:r>
            <a:r>
              <a:rPr lang="en-US" baseline="0" dirty="0" smtClean="0"/>
              <a:t> process.</a:t>
            </a:r>
            <a:endParaRPr lang="en-US" dirty="0"/>
          </a:p>
        </p:txBody>
      </p:sp>
      <p:sp>
        <p:nvSpPr>
          <p:cNvPr id="4" name="Slide Number Placeholder 3"/>
          <p:cNvSpPr>
            <a:spLocks noGrp="1"/>
          </p:cNvSpPr>
          <p:nvPr>
            <p:ph type="sldNum" sz="quarter" idx="10"/>
          </p:nvPr>
        </p:nvSpPr>
        <p:spPr/>
        <p:txBody>
          <a:bodyPr/>
          <a:lstStyle/>
          <a:p>
            <a:fld id="{BA574BAC-9C78-4E27-A999-328C197AC59F}" type="slidenum">
              <a:rPr lang="en-US" smtClean="0"/>
              <a:t>7</a:t>
            </a:fld>
            <a:endParaRPr lang="en-US"/>
          </a:p>
        </p:txBody>
      </p:sp>
    </p:spTree>
    <p:extLst>
      <p:ext uri="{BB962C8B-B14F-4D97-AF65-F5344CB8AC3E}">
        <p14:creationId xmlns:p14="http://schemas.microsoft.com/office/powerpoint/2010/main" val="22122091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Implement the strategy of strategies in step 2 and perform any</a:t>
            </a:r>
            <a:r>
              <a:rPr lang="en-US" baseline="0" dirty="0" smtClean="0"/>
              <a:t> necessary actions or computations.</a:t>
            </a:r>
          </a:p>
          <a:p>
            <a:r>
              <a:rPr lang="en-US" baseline="0" dirty="0" smtClean="0"/>
              <a:t>Check each step of the plan as you proceed.  This may be intuitive checking or a formal proof of each step.</a:t>
            </a:r>
          </a:p>
          <a:p>
            <a:r>
              <a:rPr lang="en-US" baseline="0" dirty="0" smtClean="0"/>
              <a:t>Keep an accurate record of your work.  Label each step.</a:t>
            </a:r>
            <a:endParaRPr lang="en-US" dirty="0"/>
          </a:p>
        </p:txBody>
      </p:sp>
      <p:sp>
        <p:nvSpPr>
          <p:cNvPr id="4" name="Slide Number Placeholder 3"/>
          <p:cNvSpPr>
            <a:spLocks noGrp="1"/>
          </p:cNvSpPr>
          <p:nvPr>
            <p:ph type="sldNum" sz="quarter" idx="10"/>
          </p:nvPr>
        </p:nvSpPr>
        <p:spPr/>
        <p:txBody>
          <a:bodyPr/>
          <a:lstStyle/>
          <a:p>
            <a:fld id="{BA574BAC-9C78-4E27-A999-328C197AC59F}" type="slidenum">
              <a:rPr lang="en-US" smtClean="0"/>
              <a:t>10</a:t>
            </a:fld>
            <a:endParaRPr lang="en-US"/>
          </a:p>
        </p:txBody>
      </p:sp>
    </p:spTree>
    <p:extLst>
      <p:ext uri="{BB962C8B-B14F-4D97-AF65-F5344CB8AC3E}">
        <p14:creationId xmlns:p14="http://schemas.microsoft.com/office/powerpoint/2010/main" val="1880065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Before posting the four points, have students reflect on what “looking back” means</a:t>
            </a:r>
            <a:r>
              <a:rPr lang="en-US" baseline="0" dirty="0" smtClean="0"/>
              <a:t> in relation to problem-solving.  Have them list points for looking back.</a:t>
            </a:r>
            <a:endParaRPr lang="en-US" dirty="0"/>
          </a:p>
        </p:txBody>
      </p:sp>
      <p:sp>
        <p:nvSpPr>
          <p:cNvPr id="4" name="Slide Number Placeholder 3"/>
          <p:cNvSpPr>
            <a:spLocks noGrp="1"/>
          </p:cNvSpPr>
          <p:nvPr>
            <p:ph type="sldNum" sz="quarter" idx="10"/>
          </p:nvPr>
        </p:nvSpPr>
        <p:spPr/>
        <p:txBody>
          <a:bodyPr/>
          <a:lstStyle/>
          <a:p>
            <a:fld id="{BA574BAC-9C78-4E27-A999-328C197AC59F}" type="slidenum">
              <a:rPr lang="en-US" smtClean="0"/>
              <a:t>11</a:t>
            </a:fld>
            <a:endParaRPr lang="en-US"/>
          </a:p>
        </p:txBody>
      </p:sp>
    </p:spTree>
    <p:extLst>
      <p:ext uri="{BB962C8B-B14F-4D97-AF65-F5344CB8AC3E}">
        <p14:creationId xmlns:p14="http://schemas.microsoft.com/office/powerpoint/2010/main" val="30777816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Carl Gauss (1777-1855) is regarded as the greatest mathematician</a:t>
            </a:r>
            <a:r>
              <a:rPr lang="en-US" baseline="0" dirty="0" smtClean="0"/>
              <a:t> of the nineteenth century and one of the greatest mathematicians of all time.</a:t>
            </a:r>
            <a:endParaRPr lang="en-US" dirty="0"/>
          </a:p>
        </p:txBody>
      </p:sp>
      <p:sp>
        <p:nvSpPr>
          <p:cNvPr id="4" name="Slide Number Placeholder 3"/>
          <p:cNvSpPr>
            <a:spLocks noGrp="1"/>
          </p:cNvSpPr>
          <p:nvPr>
            <p:ph type="sldNum" sz="quarter" idx="10"/>
          </p:nvPr>
        </p:nvSpPr>
        <p:spPr/>
        <p:txBody>
          <a:bodyPr/>
          <a:lstStyle/>
          <a:p>
            <a:fld id="{BA574BAC-9C78-4E27-A999-328C197AC59F}" type="slidenum">
              <a:rPr lang="en-US" smtClean="0"/>
              <a:t>12</a:t>
            </a:fld>
            <a:endParaRPr lang="en-US"/>
          </a:p>
        </p:txBody>
      </p:sp>
    </p:spTree>
    <p:extLst>
      <p:ext uri="{BB962C8B-B14F-4D97-AF65-F5344CB8AC3E}">
        <p14:creationId xmlns:p14="http://schemas.microsoft.com/office/powerpoint/2010/main" val="34357891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Freeform 6"/>
          <p:cNvSpPr/>
          <p:nvPr/>
        </p:nvSpPr>
        <p:spPr>
          <a:xfrm>
            <a:off x="-76" y="5293518"/>
            <a:ext cx="9144093"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0">
                <a:schemeClr val="accent1"/>
              </a:gs>
              <a:gs pos="14000">
                <a:schemeClr val="accent1">
                  <a:lumMod val="60000"/>
                  <a:lumOff val="40000"/>
                </a:schemeClr>
              </a:gs>
              <a:gs pos="83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b="1" kern="1200">
              <a:solidFill>
                <a:schemeClr val="lt1"/>
              </a:solidFill>
              <a:latin typeface="+mn-lt"/>
              <a:ea typeface="+mn-ea"/>
              <a:cs typeface="+mn-cs"/>
            </a:endParaRPr>
          </a:p>
        </p:txBody>
      </p:sp>
      <p:sp>
        <p:nvSpPr>
          <p:cNvPr id="8" name="Freeform 7"/>
          <p:cNvSpPr/>
          <p:nvPr/>
        </p:nvSpPr>
        <p:spPr>
          <a:xfrm>
            <a:off x="-76" y="5293518"/>
            <a:ext cx="9144093"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41000">
                <a:schemeClr val="accent1">
                  <a:alpha val="0"/>
                </a:schemeClr>
              </a:gs>
              <a:gs pos="57000">
                <a:schemeClr val="accent1">
                  <a:lumMod val="40000"/>
                  <a:lumOff val="60000"/>
                </a:schemeClr>
              </a:gs>
              <a:gs pos="100000">
                <a:schemeClr val="accent1">
                  <a:alpha val="0"/>
                </a:schemeClr>
              </a:gs>
            </a:gsLst>
            <a:lin ang="6000000" scaled="0"/>
          </a:gra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b="1" kern="1200">
              <a:solidFill>
                <a:schemeClr val="lt1"/>
              </a:solidFill>
              <a:latin typeface="+mn-lt"/>
              <a:ea typeface="+mn-ea"/>
              <a:cs typeface="+mn-cs"/>
            </a:endParaRPr>
          </a:p>
        </p:txBody>
      </p:sp>
      <p:sp>
        <p:nvSpPr>
          <p:cNvPr id="9" name="Freeform 8"/>
          <p:cNvSpPr/>
          <p:nvPr/>
        </p:nvSpPr>
        <p:spPr>
          <a:xfrm>
            <a:off x="0" y="5545932"/>
            <a:ext cx="9146383" cy="1314449"/>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33337 h 1214437"/>
              <a:gd name="connsiteX1" fmla="*/ 6305550 w 9134475"/>
              <a:gd name="connsiteY1" fmla="*/ 1100137 h 1214437"/>
              <a:gd name="connsiteX2" fmla="*/ 9044270 w 9134475"/>
              <a:gd name="connsiteY2" fmla="*/ 0 h 1214437"/>
              <a:gd name="connsiteX3" fmla="*/ 9134475 w 9134475"/>
              <a:gd name="connsiteY3" fmla="*/ 1214437 h 1214437"/>
              <a:gd name="connsiteX4" fmla="*/ 0 w 9134475"/>
              <a:gd name="connsiteY4" fmla="*/ 1214437 h 1214437"/>
              <a:gd name="connsiteX5" fmla="*/ 0 w 9134475"/>
              <a:gd name="connsiteY5" fmla="*/ 33337 h 1214437"/>
              <a:gd name="connsiteX0" fmla="*/ 0 w 9134475"/>
              <a:gd name="connsiteY0" fmla="*/ 130968 h 1312068"/>
              <a:gd name="connsiteX1" fmla="*/ 6305550 w 9134475"/>
              <a:gd name="connsiteY1" fmla="*/ 1197768 h 1312068"/>
              <a:gd name="connsiteX2" fmla="*/ 9113111 w 9134475"/>
              <a:gd name="connsiteY2" fmla="*/ 0 h 1312068"/>
              <a:gd name="connsiteX3" fmla="*/ 9134475 w 9134475"/>
              <a:gd name="connsiteY3" fmla="*/ 1312068 h 1312068"/>
              <a:gd name="connsiteX4" fmla="*/ 0 w 9134475"/>
              <a:gd name="connsiteY4" fmla="*/ 1312068 h 1312068"/>
              <a:gd name="connsiteX5" fmla="*/ 0 w 9134475"/>
              <a:gd name="connsiteY5" fmla="*/ 130968 h 1312068"/>
              <a:gd name="connsiteX0" fmla="*/ 0 w 9113111"/>
              <a:gd name="connsiteY0" fmla="*/ 130968 h 1312068"/>
              <a:gd name="connsiteX1" fmla="*/ 6305550 w 9113111"/>
              <a:gd name="connsiteY1" fmla="*/ 1197768 h 1312068"/>
              <a:gd name="connsiteX2" fmla="*/ 9113111 w 9113111"/>
              <a:gd name="connsiteY2" fmla="*/ 0 h 1312068"/>
              <a:gd name="connsiteX3" fmla="*/ 8958813 w 9113111"/>
              <a:gd name="connsiteY3" fmla="*/ 1009649 h 1312068"/>
              <a:gd name="connsiteX4" fmla="*/ 0 w 9113111"/>
              <a:gd name="connsiteY4" fmla="*/ 1312068 h 1312068"/>
              <a:gd name="connsiteX5" fmla="*/ 0 w 9113111"/>
              <a:gd name="connsiteY5" fmla="*/ 130968 h 1312068"/>
              <a:gd name="connsiteX0" fmla="*/ 0 w 9117860"/>
              <a:gd name="connsiteY0" fmla="*/ 130968 h 1314449"/>
              <a:gd name="connsiteX1" fmla="*/ 6305550 w 9117860"/>
              <a:gd name="connsiteY1" fmla="*/ 1197768 h 1314449"/>
              <a:gd name="connsiteX2" fmla="*/ 9113111 w 9117860"/>
              <a:gd name="connsiteY2" fmla="*/ 0 h 1314449"/>
              <a:gd name="connsiteX3" fmla="*/ 9117860 w 9117860"/>
              <a:gd name="connsiteY3" fmla="*/ 1314449 h 1314449"/>
              <a:gd name="connsiteX4" fmla="*/ 0 w 9117860"/>
              <a:gd name="connsiteY4" fmla="*/ 1312068 h 1314449"/>
              <a:gd name="connsiteX5" fmla="*/ 0 w 9117860"/>
              <a:gd name="connsiteY5" fmla="*/ 130968 h 1314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17860" h="1314449">
                <a:moveTo>
                  <a:pt x="0" y="130968"/>
                </a:moveTo>
                <a:lnTo>
                  <a:pt x="6305550" y="1197768"/>
                </a:lnTo>
                <a:lnTo>
                  <a:pt x="9113111" y="0"/>
                </a:lnTo>
                <a:lnTo>
                  <a:pt x="9117860" y="1314449"/>
                </a:lnTo>
                <a:lnTo>
                  <a:pt x="0" y="1312068"/>
                </a:lnTo>
                <a:lnTo>
                  <a:pt x="0" y="130968"/>
                </a:lnTo>
                <a:close/>
              </a:path>
            </a:pathLst>
          </a:custGeom>
          <a:gradFill>
            <a:gsLst>
              <a:gs pos="0">
                <a:schemeClr val="accent3">
                  <a:lumMod val="40000"/>
                  <a:lumOff val="60000"/>
                </a:schemeClr>
              </a:gs>
              <a:gs pos="50000">
                <a:schemeClr val="accent3"/>
              </a:gs>
              <a:gs pos="100000">
                <a:schemeClr val="accent3">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pPr>
            <a:endParaRPr lang="en-US" b="1"/>
          </a:p>
        </p:txBody>
      </p:sp>
      <p:sp>
        <p:nvSpPr>
          <p:cNvPr id="2" name="Title 1"/>
          <p:cNvSpPr>
            <a:spLocks noGrp="1"/>
          </p:cNvSpPr>
          <p:nvPr>
            <p:ph type="ctrTitle"/>
          </p:nvPr>
        </p:nvSpPr>
        <p:spPr>
          <a:xfrm>
            <a:off x="4572000" y="1676400"/>
            <a:ext cx="3886200" cy="1524000"/>
          </a:xfrm>
        </p:spPr>
        <p:txBody>
          <a:bodyPr anchor="b" anchorCtr="0"/>
          <a:lstStyle>
            <a:lvl1pPr algn="l">
              <a:defRPr/>
            </a:lvl1pPr>
          </a:lstStyle>
          <a:p>
            <a:r>
              <a:rPr lang="en-US" smtClean="0"/>
              <a:t>Click to edit Master title style</a:t>
            </a:r>
            <a:endParaRPr lang="en-US" dirty="0"/>
          </a:p>
        </p:txBody>
      </p:sp>
      <p:sp>
        <p:nvSpPr>
          <p:cNvPr id="3" name="Subtitle 2"/>
          <p:cNvSpPr>
            <a:spLocks noGrp="1"/>
          </p:cNvSpPr>
          <p:nvPr>
            <p:ph type="subTitle" idx="1"/>
          </p:nvPr>
        </p:nvSpPr>
        <p:spPr>
          <a:xfrm>
            <a:off x="4572000" y="3203574"/>
            <a:ext cx="3886200" cy="1825625"/>
          </a:xfrm>
        </p:spPr>
        <p:txBody>
          <a:bodyPr>
            <a:normAutofit/>
          </a:bodyPr>
          <a:lstStyle>
            <a:lvl1pPr marL="0" indent="0" algn="l">
              <a:buNone/>
              <a:defRPr sz="2000">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Rectangle 9"/>
          <p:cNvSpPr/>
          <p:nvPr/>
        </p:nvSpPr>
        <p:spPr>
          <a:xfrm>
            <a:off x="0" y="5262465"/>
            <a:ext cx="9144000" cy="746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130" y="5502670"/>
            <a:ext cx="9144066" cy="1271150"/>
          </a:xfrm>
          <a:custGeom>
            <a:avLst/>
            <a:gdLst>
              <a:gd name="connsiteX0" fmla="*/ 9331 w 9144000"/>
              <a:gd name="connsiteY0" fmla="*/ 111968 h 1278294"/>
              <a:gd name="connsiteX1" fmla="*/ 6288833 w 9144000"/>
              <a:gd name="connsiteY1" fmla="*/ 1194319 h 1278294"/>
              <a:gd name="connsiteX2" fmla="*/ 9144000 w 9144000"/>
              <a:gd name="connsiteY2" fmla="*/ 0 h 1278294"/>
              <a:gd name="connsiteX3" fmla="*/ 9144000 w 9144000"/>
              <a:gd name="connsiteY3" fmla="*/ 83976 h 1278294"/>
              <a:gd name="connsiteX4" fmla="*/ 6279502 w 9144000"/>
              <a:gd name="connsiteY4" fmla="*/ 1278294 h 1278294"/>
              <a:gd name="connsiteX5" fmla="*/ 0 w 9144000"/>
              <a:gd name="connsiteY5" fmla="*/ 195943 h 1278294"/>
              <a:gd name="connsiteX6" fmla="*/ 9331 w 9144000"/>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71644 w 9134669"/>
              <a:gd name="connsiteY5" fmla="*/ 388824 h 1278294"/>
              <a:gd name="connsiteX6" fmla="*/ 0 w 9134669"/>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94 w 9134669"/>
              <a:gd name="connsiteY5" fmla="*/ 195943 h 1278294"/>
              <a:gd name="connsiteX6" fmla="*/ 0 w 9134669"/>
              <a:gd name="connsiteY6" fmla="*/ 111968 h 1278294"/>
              <a:gd name="connsiteX0" fmla="*/ 49877 w 9134540"/>
              <a:gd name="connsiteY0" fmla="*/ 42912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49877 w 9134540"/>
              <a:gd name="connsiteY6" fmla="*/ 42912 h 1278294"/>
              <a:gd name="connsiteX0" fmla="*/ 2252 w 9134540"/>
              <a:gd name="connsiteY0" fmla="*/ 116731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279373 w 9134540"/>
              <a:gd name="connsiteY1" fmla="*/ 1234801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307948 w 9134540"/>
              <a:gd name="connsiteY1" fmla="*/ 1189558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28287"/>
              <a:gd name="connsiteX1" fmla="*/ 6307948 w 9134540"/>
              <a:gd name="connsiteY1" fmla="*/ 1189558 h 1228287"/>
              <a:gd name="connsiteX2" fmla="*/ 9134540 w 9134540"/>
              <a:gd name="connsiteY2" fmla="*/ 0 h 1228287"/>
              <a:gd name="connsiteX3" fmla="*/ 9134540 w 9134540"/>
              <a:gd name="connsiteY3" fmla="*/ 83976 h 1228287"/>
              <a:gd name="connsiteX4" fmla="*/ 6270042 w 9134540"/>
              <a:gd name="connsiteY4" fmla="*/ 1228287 h 1228287"/>
              <a:gd name="connsiteX5" fmla="*/ 65 w 9134540"/>
              <a:gd name="connsiteY5" fmla="*/ 195943 h 1228287"/>
              <a:gd name="connsiteX6" fmla="*/ 2252 w 9134540"/>
              <a:gd name="connsiteY6" fmla="*/ 116731 h 1228287"/>
              <a:gd name="connsiteX0" fmla="*/ 2252 w 9134540"/>
              <a:gd name="connsiteY0" fmla="*/ 116731 h 1266387"/>
              <a:gd name="connsiteX1" fmla="*/ 6307948 w 9134540"/>
              <a:gd name="connsiteY1" fmla="*/ 1189558 h 1266387"/>
              <a:gd name="connsiteX2" fmla="*/ 9134540 w 9134540"/>
              <a:gd name="connsiteY2" fmla="*/ 0 h 1266387"/>
              <a:gd name="connsiteX3" fmla="*/ 9134540 w 9134540"/>
              <a:gd name="connsiteY3" fmla="*/ 83976 h 1266387"/>
              <a:gd name="connsiteX4" fmla="*/ 6315286 w 9134540"/>
              <a:gd name="connsiteY4" fmla="*/ 1266387 h 1266387"/>
              <a:gd name="connsiteX5" fmla="*/ 65 w 9134540"/>
              <a:gd name="connsiteY5" fmla="*/ 195943 h 1266387"/>
              <a:gd name="connsiteX6" fmla="*/ 2252 w 9134540"/>
              <a:gd name="connsiteY6" fmla="*/ 116731 h 1266387"/>
              <a:gd name="connsiteX0" fmla="*/ 2252 w 9134540"/>
              <a:gd name="connsiteY0" fmla="*/ 152450 h 1302106"/>
              <a:gd name="connsiteX1" fmla="*/ 6307948 w 9134540"/>
              <a:gd name="connsiteY1" fmla="*/ 1225277 h 1302106"/>
              <a:gd name="connsiteX2" fmla="*/ 8932134 w 9134540"/>
              <a:gd name="connsiteY2" fmla="*/ 0 h 1302106"/>
              <a:gd name="connsiteX3" fmla="*/ 9134540 w 9134540"/>
              <a:gd name="connsiteY3" fmla="*/ 119695 h 1302106"/>
              <a:gd name="connsiteX4" fmla="*/ 6315286 w 9134540"/>
              <a:gd name="connsiteY4" fmla="*/ 1302106 h 1302106"/>
              <a:gd name="connsiteX5" fmla="*/ 65 w 9134540"/>
              <a:gd name="connsiteY5" fmla="*/ 231662 h 1302106"/>
              <a:gd name="connsiteX6" fmla="*/ 2252 w 9134540"/>
              <a:gd name="connsiteY6" fmla="*/ 152450 h 1302106"/>
              <a:gd name="connsiteX0" fmla="*/ 2252 w 9144066"/>
              <a:gd name="connsiteY0" fmla="*/ 121494 h 1271150"/>
              <a:gd name="connsiteX1" fmla="*/ 6307948 w 9144066"/>
              <a:gd name="connsiteY1" fmla="*/ 1194321 h 1271150"/>
              <a:gd name="connsiteX2" fmla="*/ 9144066 w 9144066"/>
              <a:gd name="connsiteY2" fmla="*/ 0 h 1271150"/>
              <a:gd name="connsiteX3" fmla="*/ 9134540 w 9144066"/>
              <a:gd name="connsiteY3" fmla="*/ 88739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051196 w 9144066"/>
              <a:gd name="connsiteY3" fmla="*/ 236376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141683 w 9144066"/>
              <a:gd name="connsiteY3" fmla="*/ 79214 h 1271150"/>
              <a:gd name="connsiteX4" fmla="*/ 6315286 w 9144066"/>
              <a:gd name="connsiteY4" fmla="*/ 1271150 h 1271150"/>
              <a:gd name="connsiteX5" fmla="*/ 65 w 9144066"/>
              <a:gd name="connsiteY5" fmla="*/ 200706 h 1271150"/>
              <a:gd name="connsiteX6" fmla="*/ 2252 w 9144066"/>
              <a:gd name="connsiteY6" fmla="*/ 121494 h 127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66" h="1271150">
                <a:moveTo>
                  <a:pt x="2252" y="121494"/>
                </a:moveTo>
                <a:lnTo>
                  <a:pt x="6307948" y="1194321"/>
                </a:lnTo>
                <a:lnTo>
                  <a:pt x="9144066" y="0"/>
                </a:lnTo>
                <a:cubicBezTo>
                  <a:pt x="9143272" y="26405"/>
                  <a:pt x="9142477" y="52809"/>
                  <a:pt x="9141683" y="79214"/>
                </a:cubicBezTo>
                <a:lnTo>
                  <a:pt x="6315286" y="1271150"/>
                </a:lnTo>
                <a:lnTo>
                  <a:pt x="65" y="200706"/>
                </a:lnTo>
                <a:cubicBezTo>
                  <a:pt x="0" y="172714"/>
                  <a:pt x="2317" y="149486"/>
                  <a:pt x="2252" y="12149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017B6E28-AEE4-4968-A944-A3124038AADC}" type="datetimeFigureOut">
              <a:rPr lang="en-US" smtClean="0"/>
              <a:t>1/19/2012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normAutofit/>
          </a:bodyPr>
          <a:lstStyle/>
          <a:p>
            <a:fld id="{F1DE77B4-5F90-4DA4-A3FD-BE1D238911C4}"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Freeform 6"/>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7B6E28-AEE4-4968-A944-A3124038AADC}" type="datetimeFigureOut">
              <a:rPr lang="en-US" smtClean="0"/>
              <a:t>1/19/2012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DE77B4-5F90-4DA4-A3FD-BE1D238911C4}"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Freeform 6"/>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7B6E28-AEE4-4968-A944-A3124038AADC}" type="datetimeFigureOut">
              <a:rPr lang="en-US" smtClean="0"/>
              <a:t>1/19/2012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DE77B4-5F90-4DA4-A3FD-BE1D238911C4}"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Freeform 6"/>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85800" y="1600201"/>
            <a:ext cx="7772400" cy="3733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Freeform 8"/>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017B6E28-AEE4-4968-A944-A3124038AADC}" type="datetimeFigureOut">
              <a:rPr lang="en-US" smtClean="0"/>
              <a:t>1/19/2012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DE77B4-5F90-4DA4-A3FD-BE1D238911C4}"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Freeform 6"/>
          <p:cNvSpPr/>
          <p:nvPr/>
        </p:nvSpPr>
        <p:spPr>
          <a:xfrm>
            <a:off x="0" y="5545932"/>
            <a:ext cx="9146383" cy="1314449"/>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33337 h 1214437"/>
              <a:gd name="connsiteX1" fmla="*/ 6305550 w 9134475"/>
              <a:gd name="connsiteY1" fmla="*/ 1100137 h 1214437"/>
              <a:gd name="connsiteX2" fmla="*/ 9044270 w 9134475"/>
              <a:gd name="connsiteY2" fmla="*/ 0 h 1214437"/>
              <a:gd name="connsiteX3" fmla="*/ 9134475 w 9134475"/>
              <a:gd name="connsiteY3" fmla="*/ 1214437 h 1214437"/>
              <a:gd name="connsiteX4" fmla="*/ 0 w 9134475"/>
              <a:gd name="connsiteY4" fmla="*/ 1214437 h 1214437"/>
              <a:gd name="connsiteX5" fmla="*/ 0 w 9134475"/>
              <a:gd name="connsiteY5" fmla="*/ 33337 h 1214437"/>
              <a:gd name="connsiteX0" fmla="*/ 0 w 9134475"/>
              <a:gd name="connsiteY0" fmla="*/ 130968 h 1312068"/>
              <a:gd name="connsiteX1" fmla="*/ 6305550 w 9134475"/>
              <a:gd name="connsiteY1" fmla="*/ 1197768 h 1312068"/>
              <a:gd name="connsiteX2" fmla="*/ 9113111 w 9134475"/>
              <a:gd name="connsiteY2" fmla="*/ 0 h 1312068"/>
              <a:gd name="connsiteX3" fmla="*/ 9134475 w 9134475"/>
              <a:gd name="connsiteY3" fmla="*/ 1312068 h 1312068"/>
              <a:gd name="connsiteX4" fmla="*/ 0 w 9134475"/>
              <a:gd name="connsiteY4" fmla="*/ 1312068 h 1312068"/>
              <a:gd name="connsiteX5" fmla="*/ 0 w 9134475"/>
              <a:gd name="connsiteY5" fmla="*/ 130968 h 1312068"/>
              <a:gd name="connsiteX0" fmla="*/ 0 w 9113111"/>
              <a:gd name="connsiteY0" fmla="*/ 130968 h 1312068"/>
              <a:gd name="connsiteX1" fmla="*/ 6305550 w 9113111"/>
              <a:gd name="connsiteY1" fmla="*/ 1197768 h 1312068"/>
              <a:gd name="connsiteX2" fmla="*/ 9113111 w 9113111"/>
              <a:gd name="connsiteY2" fmla="*/ 0 h 1312068"/>
              <a:gd name="connsiteX3" fmla="*/ 8958813 w 9113111"/>
              <a:gd name="connsiteY3" fmla="*/ 1009649 h 1312068"/>
              <a:gd name="connsiteX4" fmla="*/ 0 w 9113111"/>
              <a:gd name="connsiteY4" fmla="*/ 1312068 h 1312068"/>
              <a:gd name="connsiteX5" fmla="*/ 0 w 9113111"/>
              <a:gd name="connsiteY5" fmla="*/ 130968 h 1312068"/>
              <a:gd name="connsiteX0" fmla="*/ 0 w 9117860"/>
              <a:gd name="connsiteY0" fmla="*/ 130968 h 1314449"/>
              <a:gd name="connsiteX1" fmla="*/ 6305550 w 9117860"/>
              <a:gd name="connsiteY1" fmla="*/ 1197768 h 1314449"/>
              <a:gd name="connsiteX2" fmla="*/ 9113111 w 9117860"/>
              <a:gd name="connsiteY2" fmla="*/ 0 h 1314449"/>
              <a:gd name="connsiteX3" fmla="*/ 9117860 w 9117860"/>
              <a:gd name="connsiteY3" fmla="*/ 1314449 h 1314449"/>
              <a:gd name="connsiteX4" fmla="*/ 0 w 9117860"/>
              <a:gd name="connsiteY4" fmla="*/ 1312068 h 1314449"/>
              <a:gd name="connsiteX5" fmla="*/ 0 w 9117860"/>
              <a:gd name="connsiteY5" fmla="*/ 130968 h 1314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17860" h="1314449">
                <a:moveTo>
                  <a:pt x="0" y="130968"/>
                </a:moveTo>
                <a:lnTo>
                  <a:pt x="6305550" y="1197768"/>
                </a:lnTo>
                <a:lnTo>
                  <a:pt x="9113111" y="0"/>
                </a:lnTo>
                <a:lnTo>
                  <a:pt x="9117860" y="1314449"/>
                </a:lnTo>
                <a:lnTo>
                  <a:pt x="0" y="1312068"/>
                </a:lnTo>
                <a:lnTo>
                  <a:pt x="0" y="130968"/>
                </a:lnTo>
                <a:close/>
              </a:path>
            </a:pathLst>
          </a:custGeom>
          <a:gradFill>
            <a:gsLst>
              <a:gs pos="0">
                <a:schemeClr val="accent1">
                  <a:lumMod val="40000"/>
                  <a:lumOff val="60000"/>
                </a:schemeClr>
              </a:gs>
              <a:gs pos="50000">
                <a:schemeClr val="accent1"/>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kern="1200">
              <a:solidFill>
                <a:schemeClr val="lt1"/>
              </a:solidFill>
              <a:latin typeface="+mn-lt"/>
              <a:ea typeface="+mn-ea"/>
              <a:cs typeface="+mn-cs"/>
            </a:endParaRPr>
          </a:p>
        </p:txBody>
      </p:sp>
      <p:sp>
        <p:nvSpPr>
          <p:cNvPr id="8" name="Freeform 7"/>
          <p:cNvSpPr/>
          <p:nvPr/>
        </p:nvSpPr>
        <p:spPr>
          <a:xfrm>
            <a:off x="-76" y="5293518"/>
            <a:ext cx="9144093"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0">
                <a:srgbClr val="000000"/>
              </a:gs>
              <a:gs pos="14000">
                <a:srgbClr val="333333"/>
              </a:gs>
              <a:gs pos="83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kern="1200">
              <a:solidFill>
                <a:schemeClr val="lt1"/>
              </a:solidFill>
              <a:latin typeface="+mn-lt"/>
              <a:ea typeface="+mn-ea"/>
              <a:cs typeface="+mn-cs"/>
            </a:endParaRPr>
          </a:p>
        </p:txBody>
      </p:sp>
      <p:sp>
        <p:nvSpPr>
          <p:cNvPr id="9" name="Freeform 8"/>
          <p:cNvSpPr/>
          <p:nvPr/>
        </p:nvSpPr>
        <p:spPr>
          <a:xfrm>
            <a:off x="-76" y="5293518"/>
            <a:ext cx="9144093"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41000">
                <a:srgbClr val="000000">
                  <a:alpha val="0"/>
                </a:srgbClr>
              </a:gs>
              <a:gs pos="57000">
                <a:srgbClr val="4D4D4D"/>
              </a:gs>
              <a:gs pos="100000">
                <a:srgbClr val="000000">
                  <a:alpha val="0"/>
                </a:srgbClr>
              </a:gs>
            </a:gsLst>
            <a:lin ang="6000000" scaled="0"/>
          </a:gra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kern="1200">
              <a:solidFill>
                <a:schemeClr val="lt1"/>
              </a:solidFill>
              <a:latin typeface="+mn-lt"/>
              <a:ea typeface="+mn-ea"/>
              <a:cs typeface="+mn-cs"/>
            </a:endParaRPr>
          </a:p>
        </p:txBody>
      </p:sp>
      <p:sp>
        <p:nvSpPr>
          <p:cNvPr id="2" name="Title 1"/>
          <p:cNvSpPr>
            <a:spLocks noGrp="1"/>
          </p:cNvSpPr>
          <p:nvPr>
            <p:ph type="title"/>
          </p:nvPr>
        </p:nvSpPr>
        <p:spPr>
          <a:xfrm>
            <a:off x="722313" y="3633787"/>
            <a:ext cx="7772400" cy="1362075"/>
          </a:xfrm>
        </p:spPr>
        <p:txBody>
          <a:bodyPr anchor="t"/>
          <a:lstStyle>
            <a:lvl1pPr algn="l">
              <a:defRPr sz="4000" b="0" i="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722313" y="2133600"/>
            <a:ext cx="7772400" cy="1500187"/>
          </a:xfrm>
        </p:spPr>
        <p:txBody>
          <a:bodyPr anchor="b"/>
          <a:lstStyle>
            <a:lvl1pPr marL="0" indent="0">
              <a:buNone/>
              <a:defRPr sz="200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0" name="Rectangle 9"/>
          <p:cNvSpPr/>
          <p:nvPr/>
        </p:nvSpPr>
        <p:spPr>
          <a:xfrm>
            <a:off x="0" y="5262465"/>
            <a:ext cx="9144000" cy="746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130" y="5502670"/>
            <a:ext cx="9144066" cy="1271150"/>
          </a:xfrm>
          <a:custGeom>
            <a:avLst/>
            <a:gdLst>
              <a:gd name="connsiteX0" fmla="*/ 9331 w 9144000"/>
              <a:gd name="connsiteY0" fmla="*/ 111968 h 1278294"/>
              <a:gd name="connsiteX1" fmla="*/ 6288833 w 9144000"/>
              <a:gd name="connsiteY1" fmla="*/ 1194319 h 1278294"/>
              <a:gd name="connsiteX2" fmla="*/ 9144000 w 9144000"/>
              <a:gd name="connsiteY2" fmla="*/ 0 h 1278294"/>
              <a:gd name="connsiteX3" fmla="*/ 9144000 w 9144000"/>
              <a:gd name="connsiteY3" fmla="*/ 83976 h 1278294"/>
              <a:gd name="connsiteX4" fmla="*/ 6279502 w 9144000"/>
              <a:gd name="connsiteY4" fmla="*/ 1278294 h 1278294"/>
              <a:gd name="connsiteX5" fmla="*/ 0 w 9144000"/>
              <a:gd name="connsiteY5" fmla="*/ 195943 h 1278294"/>
              <a:gd name="connsiteX6" fmla="*/ 9331 w 9144000"/>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71644 w 9134669"/>
              <a:gd name="connsiteY5" fmla="*/ 388824 h 1278294"/>
              <a:gd name="connsiteX6" fmla="*/ 0 w 9134669"/>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94 w 9134669"/>
              <a:gd name="connsiteY5" fmla="*/ 195943 h 1278294"/>
              <a:gd name="connsiteX6" fmla="*/ 0 w 9134669"/>
              <a:gd name="connsiteY6" fmla="*/ 111968 h 1278294"/>
              <a:gd name="connsiteX0" fmla="*/ 49877 w 9134540"/>
              <a:gd name="connsiteY0" fmla="*/ 42912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49877 w 9134540"/>
              <a:gd name="connsiteY6" fmla="*/ 42912 h 1278294"/>
              <a:gd name="connsiteX0" fmla="*/ 2252 w 9134540"/>
              <a:gd name="connsiteY0" fmla="*/ 116731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279373 w 9134540"/>
              <a:gd name="connsiteY1" fmla="*/ 1234801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307948 w 9134540"/>
              <a:gd name="connsiteY1" fmla="*/ 1189558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28287"/>
              <a:gd name="connsiteX1" fmla="*/ 6307948 w 9134540"/>
              <a:gd name="connsiteY1" fmla="*/ 1189558 h 1228287"/>
              <a:gd name="connsiteX2" fmla="*/ 9134540 w 9134540"/>
              <a:gd name="connsiteY2" fmla="*/ 0 h 1228287"/>
              <a:gd name="connsiteX3" fmla="*/ 9134540 w 9134540"/>
              <a:gd name="connsiteY3" fmla="*/ 83976 h 1228287"/>
              <a:gd name="connsiteX4" fmla="*/ 6270042 w 9134540"/>
              <a:gd name="connsiteY4" fmla="*/ 1228287 h 1228287"/>
              <a:gd name="connsiteX5" fmla="*/ 65 w 9134540"/>
              <a:gd name="connsiteY5" fmla="*/ 195943 h 1228287"/>
              <a:gd name="connsiteX6" fmla="*/ 2252 w 9134540"/>
              <a:gd name="connsiteY6" fmla="*/ 116731 h 1228287"/>
              <a:gd name="connsiteX0" fmla="*/ 2252 w 9134540"/>
              <a:gd name="connsiteY0" fmla="*/ 116731 h 1266387"/>
              <a:gd name="connsiteX1" fmla="*/ 6307948 w 9134540"/>
              <a:gd name="connsiteY1" fmla="*/ 1189558 h 1266387"/>
              <a:gd name="connsiteX2" fmla="*/ 9134540 w 9134540"/>
              <a:gd name="connsiteY2" fmla="*/ 0 h 1266387"/>
              <a:gd name="connsiteX3" fmla="*/ 9134540 w 9134540"/>
              <a:gd name="connsiteY3" fmla="*/ 83976 h 1266387"/>
              <a:gd name="connsiteX4" fmla="*/ 6315286 w 9134540"/>
              <a:gd name="connsiteY4" fmla="*/ 1266387 h 1266387"/>
              <a:gd name="connsiteX5" fmla="*/ 65 w 9134540"/>
              <a:gd name="connsiteY5" fmla="*/ 195943 h 1266387"/>
              <a:gd name="connsiteX6" fmla="*/ 2252 w 9134540"/>
              <a:gd name="connsiteY6" fmla="*/ 116731 h 1266387"/>
              <a:gd name="connsiteX0" fmla="*/ 2252 w 9134540"/>
              <a:gd name="connsiteY0" fmla="*/ 152450 h 1302106"/>
              <a:gd name="connsiteX1" fmla="*/ 6307948 w 9134540"/>
              <a:gd name="connsiteY1" fmla="*/ 1225277 h 1302106"/>
              <a:gd name="connsiteX2" fmla="*/ 8932134 w 9134540"/>
              <a:gd name="connsiteY2" fmla="*/ 0 h 1302106"/>
              <a:gd name="connsiteX3" fmla="*/ 9134540 w 9134540"/>
              <a:gd name="connsiteY3" fmla="*/ 119695 h 1302106"/>
              <a:gd name="connsiteX4" fmla="*/ 6315286 w 9134540"/>
              <a:gd name="connsiteY4" fmla="*/ 1302106 h 1302106"/>
              <a:gd name="connsiteX5" fmla="*/ 65 w 9134540"/>
              <a:gd name="connsiteY5" fmla="*/ 231662 h 1302106"/>
              <a:gd name="connsiteX6" fmla="*/ 2252 w 9134540"/>
              <a:gd name="connsiteY6" fmla="*/ 152450 h 1302106"/>
              <a:gd name="connsiteX0" fmla="*/ 2252 w 9144066"/>
              <a:gd name="connsiteY0" fmla="*/ 121494 h 1271150"/>
              <a:gd name="connsiteX1" fmla="*/ 6307948 w 9144066"/>
              <a:gd name="connsiteY1" fmla="*/ 1194321 h 1271150"/>
              <a:gd name="connsiteX2" fmla="*/ 9144066 w 9144066"/>
              <a:gd name="connsiteY2" fmla="*/ 0 h 1271150"/>
              <a:gd name="connsiteX3" fmla="*/ 9134540 w 9144066"/>
              <a:gd name="connsiteY3" fmla="*/ 88739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051196 w 9144066"/>
              <a:gd name="connsiteY3" fmla="*/ 236376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141683 w 9144066"/>
              <a:gd name="connsiteY3" fmla="*/ 79214 h 1271150"/>
              <a:gd name="connsiteX4" fmla="*/ 6315286 w 9144066"/>
              <a:gd name="connsiteY4" fmla="*/ 1271150 h 1271150"/>
              <a:gd name="connsiteX5" fmla="*/ 65 w 9144066"/>
              <a:gd name="connsiteY5" fmla="*/ 200706 h 1271150"/>
              <a:gd name="connsiteX6" fmla="*/ 2252 w 9144066"/>
              <a:gd name="connsiteY6" fmla="*/ 121494 h 127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66" h="1271150">
                <a:moveTo>
                  <a:pt x="2252" y="121494"/>
                </a:moveTo>
                <a:lnTo>
                  <a:pt x="6307948" y="1194321"/>
                </a:lnTo>
                <a:lnTo>
                  <a:pt x="9144066" y="0"/>
                </a:lnTo>
                <a:cubicBezTo>
                  <a:pt x="9143272" y="26405"/>
                  <a:pt x="9142477" y="52809"/>
                  <a:pt x="9141683" y="79214"/>
                </a:cubicBezTo>
                <a:lnTo>
                  <a:pt x="6315286" y="1271150"/>
                </a:lnTo>
                <a:lnTo>
                  <a:pt x="65" y="200706"/>
                </a:lnTo>
                <a:cubicBezTo>
                  <a:pt x="0" y="172714"/>
                  <a:pt x="2317" y="149486"/>
                  <a:pt x="2252" y="12149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017B6E28-AEE4-4968-A944-A3124038AADC}" type="datetimeFigureOut">
              <a:rPr lang="en-US" smtClean="0"/>
              <a:t>1/19/2012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DE77B4-5F90-4DA4-A3FD-BE1D238911C4}"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10" name="Freeform 9"/>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017B6E28-AEE4-4968-A944-A3124038AADC}" type="datetimeFigureOut">
              <a:rPr lang="en-US" smtClean="0"/>
              <a:t>1/19/2012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DE77B4-5F90-4DA4-A3FD-BE1D238911C4}" type="slidenum">
              <a:rPr lang="en-US" smtClean="0"/>
              <a:t>‹#›</a:t>
            </a:fld>
            <a:endParaRPr lang="en-US"/>
          </a:p>
        </p:txBody>
      </p:sp>
      <p:sp>
        <p:nvSpPr>
          <p:cNvPr id="13" name="Content Placeholder 12"/>
          <p:cNvSpPr>
            <a:spLocks noGrp="1"/>
          </p:cNvSpPr>
          <p:nvPr>
            <p:ph sz="quarter" idx="13"/>
          </p:nvPr>
        </p:nvSpPr>
        <p:spPr>
          <a:xfrm>
            <a:off x="685800" y="1536192"/>
            <a:ext cx="3657600"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14"/>
          <p:cNvSpPr>
            <a:spLocks noGrp="1"/>
          </p:cNvSpPr>
          <p:nvPr>
            <p:ph sz="quarter" idx="14"/>
          </p:nvPr>
        </p:nvSpPr>
        <p:spPr>
          <a:xfrm>
            <a:off x="4800600" y="1536192"/>
            <a:ext cx="3657600"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Freeform 9"/>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1"/>
              </a:gs>
              <a:gs pos="40000">
                <a:schemeClr val="accent1">
                  <a:lumMod val="40000"/>
                  <a:lumOff val="60000"/>
                </a:schemeClr>
              </a:gs>
              <a:gs pos="4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1" name="Freeform 10"/>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3"/>
              </a:gs>
              <a:gs pos="52000">
                <a:schemeClr val="accent3">
                  <a:lumMod val="40000"/>
                  <a:lumOff val="60000"/>
                </a:schemeClr>
              </a:gs>
              <a:gs pos="66000">
                <a:schemeClr val="accent3"/>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85800" y="1535113"/>
            <a:ext cx="3657600" cy="639762"/>
          </a:xfrm>
        </p:spPr>
        <p:txBody>
          <a:bodyPr anchor="b">
            <a:normAutofit/>
          </a:bodyPr>
          <a:lstStyle>
            <a:lvl1pPr marL="0" indent="0">
              <a:buNone/>
              <a:defRPr sz="2000" b="0" baseline="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800600" y="1535113"/>
            <a:ext cx="3657600" cy="639762"/>
          </a:xfrm>
        </p:spPr>
        <p:txBody>
          <a:bodyPr anchor="b">
            <a:normAutofit/>
          </a:bodyPr>
          <a:lstStyle>
            <a:lvl1pPr marL="0" indent="0">
              <a:buNone/>
              <a:defRPr sz="20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Freeform 11"/>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ate Placeholder 6"/>
          <p:cNvSpPr>
            <a:spLocks noGrp="1"/>
          </p:cNvSpPr>
          <p:nvPr>
            <p:ph type="dt" sz="half" idx="10"/>
          </p:nvPr>
        </p:nvSpPr>
        <p:spPr/>
        <p:txBody>
          <a:bodyPr/>
          <a:lstStyle/>
          <a:p>
            <a:fld id="{017B6E28-AEE4-4968-A944-A3124038AADC}" type="datetimeFigureOut">
              <a:rPr lang="en-US" smtClean="0"/>
              <a:t>1/19/2012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1DE77B4-5F90-4DA4-A3FD-BE1D238911C4}" type="slidenum">
              <a:rPr lang="en-US" smtClean="0"/>
              <a:t>‹#›</a:t>
            </a:fld>
            <a:endParaRPr lang="en-US"/>
          </a:p>
        </p:txBody>
      </p:sp>
      <p:sp>
        <p:nvSpPr>
          <p:cNvPr id="15" name="Content Placeholder 14"/>
          <p:cNvSpPr>
            <a:spLocks noGrp="1"/>
          </p:cNvSpPr>
          <p:nvPr>
            <p:ph sz="quarter" idx="13"/>
          </p:nvPr>
        </p:nvSpPr>
        <p:spPr>
          <a:xfrm>
            <a:off x="685800" y="2209800"/>
            <a:ext cx="3657600" cy="3200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7" name="Content Placeholder 16"/>
          <p:cNvSpPr>
            <a:spLocks noGrp="1"/>
          </p:cNvSpPr>
          <p:nvPr>
            <p:ph sz="quarter" idx="14"/>
          </p:nvPr>
        </p:nvSpPr>
        <p:spPr>
          <a:xfrm>
            <a:off x="4800600" y="2209800"/>
            <a:ext cx="3657600" cy="3200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Freeform 5"/>
          <p:cNvSpPr/>
          <p:nvPr/>
        </p:nvSpPr>
        <p:spPr>
          <a:xfrm>
            <a:off x="1" y="5010151"/>
            <a:ext cx="7439025" cy="157162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Lst>
            <a:ahLst/>
            <a:cxnLst>
              <a:cxn ang="0">
                <a:pos x="connsiteX0" y="connsiteY0"/>
              </a:cxn>
              <a:cxn ang="0">
                <a:pos x="connsiteX1" y="connsiteY1"/>
              </a:cxn>
              <a:cxn ang="0">
                <a:pos x="connsiteX2" y="connsiteY2"/>
              </a:cxn>
              <a:cxn ang="0">
                <a:pos x="connsiteX3" y="connsiteY3"/>
              </a:cxn>
            </a:cxnLst>
            <a:rect l="l" t="t" r="r" b="b"/>
            <a:pathLst>
              <a:path w="7415827" h="1571625">
                <a:moveTo>
                  <a:pt x="0" y="0"/>
                </a:moveTo>
                <a:lnTo>
                  <a:pt x="7415827" y="866775"/>
                </a:lnTo>
                <a:lnTo>
                  <a:pt x="0" y="1571625"/>
                </a:lnTo>
                <a:lnTo>
                  <a:pt x="0" y="0"/>
                </a:lnTo>
                <a:close/>
              </a:path>
            </a:pathLst>
          </a:custGeom>
          <a:gradFill>
            <a:gsLst>
              <a:gs pos="0">
                <a:srgbClr val="000000"/>
              </a:gs>
              <a:gs pos="24000">
                <a:srgbClr val="333333"/>
              </a:gs>
              <a:gs pos="90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0" y="5731667"/>
            <a:ext cx="9147178" cy="1126333"/>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818007 h 1075182"/>
              <a:gd name="connsiteX1" fmla="*/ 9124990 w 9144000"/>
              <a:gd name="connsiteY1" fmla="*/ 0 h 1075182"/>
              <a:gd name="connsiteX2" fmla="*/ 9144000 w 9144000"/>
              <a:gd name="connsiteY2" fmla="*/ 1075182 h 1075182"/>
              <a:gd name="connsiteX3" fmla="*/ 0 w 9144000"/>
              <a:gd name="connsiteY3" fmla="*/ 1065657 h 1075182"/>
              <a:gd name="connsiteX4" fmla="*/ 20 w 9144000"/>
              <a:gd name="connsiteY4" fmla="*/ 818007 h 1075182"/>
              <a:gd name="connsiteX0" fmla="*/ 20 w 9124990"/>
              <a:gd name="connsiteY0" fmla="*/ 818007 h 1065657"/>
              <a:gd name="connsiteX1" fmla="*/ 9124990 w 9124990"/>
              <a:gd name="connsiteY1" fmla="*/ 0 h 1065657"/>
              <a:gd name="connsiteX2" fmla="*/ 8854092 w 9124990"/>
              <a:gd name="connsiteY2" fmla="*/ 585026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9122615 w 9124990"/>
              <a:gd name="connsiteY2" fmla="*/ 1063889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8766171 w 9124990"/>
              <a:gd name="connsiteY2" fmla="*/ 508228 h 1065657"/>
              <a:gd name="connsiteX3" fmla="*/ 0 w 9124990"/>
              <a:gd name="connsiteY3" fmla="*/ 1065657 h 1065657"/>
              <a:gd name="connsiteX4" fmla="*/ 20 w 9124990"/>
              <a:gd name="connsiteY4" fmla="*/ 818007 h 1065657"/>
              <a:gd name="connsiteX0" fmla="*/ 20 w 9128161"/>
              <a:gd name="connsiteY0" fmla="*/ 818007 h 1068407"/>
              <a:gd name="connsiteX1" fmla="*/ 9124990 w 9128161"/>
              <a:gd name="connsiteY1" fmla="*/ 0 h 1068407"/>
              <a:gd name="connsiteX2" fmla="*/ 9127369 w 9128161"/>
              <a:gd name="connsiteY2" fmla="*/ 1068407 h 1068407"/>
              <a:gd name="connsiteX3" fmla="*/ 0 w 9128161"/>
              <a:gd name="connsiteY3" fmla="*/ 1065657 h 1068407"/>
              <a:gd name="connsiteX4" fmla="*/ 20 w 9128161"/>
              <a:gd name="connsiteY4" fmla="*/ 818007 h 1068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8161" h="1068407">
                <a:moveTo>
                  <a:pt x="20" y="818007"/>
                </a:moveTo>
                <a:lnTo>
                  <a:pt x="9124990" y="0"/>
                </a:lnTo>
                <a:cubicBezTo>
                  <a:pt x="9124198" y="354630"/>
                  <a:pt x="9128161" y="713777"/>
                  <a:pt x="9127369" y="1068407"/>
                </a:cubicBezTo>
                <a:lnTo>
                  <a:pt x="0" y="1065657"/>
                </a:lnTo>
                <a:cubicBezTo>
                  <a:pt x="7" y="983107"/>
                  <a:pt x="13" y="900557"/>
                  <a:pt x="20" y="818007"/>
                </a:cubicBezTo>
                <a:close/>
              </a:path>
            </a:pathLst>
          </a:custGeom>
          <a:gradFill>
            <a:gsLst>
              <a:gs pos="39000">
                <a:schemeClr val="accent1"/>
              </a:gs>
              <a:gs pos="50000">
                <a:schemeClr val="accent1">
                  <a:lumMod val="40000"/>
                  <a:lumOff val="60000"/>
                </a:schemeClr>
              </a:gs>
              <a:gs pos="5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8" name="Freeform 7"/>
          <p:cNvSpPr/>
          <p:nvPr/>
        </p:nvSpPr>
        <p:spPr>
          <a:xfrm>
            <a:off x="0" y="4973410"/>
            <a:ext cx="7674867" cy="928299"/>
          </a:xfrm>
          <a:custGeom>
            <a:avLst/>
            <a:gdLst>
              <a:gd name="connsiteX0" fmla="*/ 0 w 7548466"/>
              <a:gd name="connsiteY0" fmla="*/ 0 h 933061"/>
              <a:gd name="connsiteX1" fmla="*/ 9331 w 7548466"/>
              <a:gd name="connsiteY1" fmla="*/ 65314 h 933061"/>
              <a:gd name="connsiteX2" fmla="*/ 7221894 w 7548466"/>
              <a:gd name="connsiteY2" fmla="*/ 933061 h 933061"/>
              <a:gd name="connsiteX3" fmla="*/ 7548466 w 7548466"/>
              <a:gd name="connsiteY3" fmla="*/ 914400 h 933061"/>
              <a:gd name="connsiteX4" fmla="*/ 0 w 7548466"/>
              <a:gd name="connsiteY4" fmla="*/ 0 h 933061"/>
              <a:gd name="connsiteX0" fmla="*/ 131163 w 7539135"/>
              <a:gd name="connsiteY0" fmla="*/ 0 h 1042598"/>
              <a:gd name="connsiteX1" fmla="*/ 0 w 7539135"/>
              <a:gd name="connsiteY1" fmla="*/ 174851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0 w 7407972"/>
              <a:gd name="connsiteY0" fmla="*/ 0 h 1042598"/>
              <a:gd name="connsiteX1" fmla="*/ 85531 w 7407972"/>
              <a:gd name="connsiteY1" fmla="*/ 134370 h 1042598"/>
              <a:gd name="connsiteX2" fmla="*/ 7081400 w 7407972"/>
              <a:gd name="connsiteY2" fmla="*/ 1042598 h 1042598"/>
              <a:gd name="connsiteX3" fmla="*/ 7407972 w 7407972"/>
              <a:gd name="connsiteY3" fmla="*/ 1023937 h 1042598"/>
              <a:gd name="connsiteX4" fmla="*/ 0 w 7407972"/>
              <a:gd name="connsiteY4" fmla="*/ 0 h 1042598"/>
              <a:gd name="connsiteX0" fmla="*/ 131163 w 7539135"/>
              <a:gd name="connsiteY0" fmla="*/ 0 h 1042598"/>
              <a:gd name="connsiteX1" fmla="*/ 0 w 7539135"/>
              <a:gd name="connsiteY1" fmla="*/ 193902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59725 w 7539135"/>
              <a:gd name="connsiteY0" fmla="*/ 0 h 892580"/>
              <a:gd name="connsiteX1" fmla="*/ 0 w 7539135"/>
              <a:gd name="connsiteY1" fmla="*/ 43884 h 892580"/>
              <a:gd name="connsiteX2" fmla="*/ 7212563 w 7539135"/>
              <a:gd name="connsiteY2" fmla="*/ 892580 h 892580"/>
              <a:gd name="connsiteX3" fmla="*/ 7539135 w 7539135"/>
              <a:gd name="connsiteY3" fmla="*/ 873919 h 892580"/>
              <a:gd name="connsiteX4" fmla="*/ 59725 w 7539135"/>
              <a:gd name="connsiteY4" fmla="*/ 0 h 892580"/>
              <a:gd name="connsiteX0" fmla="*/ 194 w 7539135"/>
              <a:gd name="connsiteY0" fmla="*/ 0 h 923536"/>
              <a:gd name="connsiteX1" fmla="*/ 0 w 7539135"/>
              <a:gd name="connsiteY1" fmla="*/ 74840 h 923536"/>
              <a:gd name="connsiteX2" fmla="*/ 7212563 w 7539135"/>
              <a:gd name="connsiteY2" fmla="*/ 923536 h 923536"/>
              <a:gd name="connsiteX3" fmla="*/ 7539135 w 7539135"/>
              <a:gd name="connsiteY3" fmla="*/ 904875 h 923536"/>
              <a:gd name="connsiteX4" fmla="*/ 194 w 7539135"/>
              <a:gd name="connsiteY4" fmla="*/ 0 h 923536"/>
              <a:gd name="connsiteX0" fmla="*/ 194 w 7539135"/>
              <a:gd name="connsiteY0" fmla="*/ 0 h 904875"/>
              <a:gd name="connsiteX1" fmla="*/ 0 w 7539135"/>
              <a:gd name="connsiteY1" fmla="*/ 74840 h 904875"/>
              <a:gd name="connsiteX2" fmla="*/ 7212563 w 7539135"/>
              <a:gd name="connsiteY2" fmla="*/ 883055 h 904875"/>
              <a:gd name="connsiteX3" fmla="*/ 7539135 w 7539135"/>
              <a:gd name="connsiteY3" fmla="*/ 904875 h 904875"/>
              <a:gd name="connsiteX4" fmla="*/ 194 w 7539135"/>
              <a:gd name="connsiteY4" fmla="*/ 0 h 904875"/>
              <a:gd name="connsiteX0" fmla="*/ 194 w 7703442"/>
              <a:gd name="connsiteY0" fmla="*/ 0 h 1016794"/>
              <a:gd name="connsiteX1" fmla="*/ 0 w 7703442"/>
              <a:gd name="connsiteY1" fmla="*/ 74840 h 1016794"/>
              <a:gd name="connsiteX2" fmla="*/ 7212563 w 7703442"/>
              <a:gd name="connsiteY2" fmla="*/ 883055 h 1016794"/>
              <a:gd name="connsiteX3" fmla="*/ 7703442 w 7703442"/>
              <a:gd name="connsiteY3" fmla="*/ 1016794 h 1016794"/>
              <a:gd name="connsiteX4" fmla="*/ 194 w 7703442"/>
              <a:gd name="connsiteY4" fmla="*/ 0 h 1016794"/>
              <a:gd name="connsiteX0" fmla="*/ 194 w 7674867"/>
              <a:gd name="connsiteY0" fmla="*/ 0 h 897731"/>
              <a:gd name="connsiteX1" fmla="*/ 0 w 7674867"/>
              <a:gd name="connsiteY1" fmla="*/ 74840 h 897731"/>
              <a:gd name="connsiteX2" fmla="*/ 7212563 w 7674867"/>
              <a:gd name="connsiteY2" fmla="*/ 883055 h 897731"/>
              <a:gd name="connsiteX3" fmla="*/ 7674867 w 7674867"/>
              <a:gd name="connsiteY3" fmla="*/ 897731 h 897731"/>
              <a:gd name="connsiteX4" fmla="*/ 194 w 7674867"/>
              <a:gd name="connsiteY4" fmla="*/ 0 h 897731"/>
              <a:gd name="connsiteX0" fmla="*/ 194 w 7674867"/>
              <a:gd name="connsiteY0" fmla="*/ 0 h 930680"/>
              <a:gd name="connsiteX1" fmla="*/ 0 w 7674867"/>
              <a:gd name="connsiteY1" fmla="*/ 74840 h 930680"/>
              <a:gd name="connsiteX2" fmla="*/ 7293526 w 7674867"/>
              <a:gd name="connsiteY2" fmla="*/ 930680 h 930680"/>
              <a:gd name="connsiteX3" fmla="*/ 7674867 w 7674867"/>
              <a:gd name="connsiteY3" fmla="*/ 897731 h 930680"/>
              <a:gd name="connsiteX4" fmla="*/ 194 w 7674867"/>
              <a:gd name="connsiteY4" fmla="*/ 0 h 930680"/>
              <a:gd name="connsiteX0" fmla="*/ 194 w 7674867"/>
              <a:gd name="connsiteY0" fmla="*/ 0 h 897731"/>
              <a:gd name="connsiteX1" fmla="*/ 0 w 7674867"/>
              <a:gd name="connsiteY1" fmla="*/ 74840 h 897731"/>
              <a:gd name="connsiteX2" fmla="*/ 7293526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38758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98289 w 7674867"/>
              <a:gd name="connsiteY2" fmla="*/ 661599 h 897731"/>
              <a:gd name="connsiteX3" fmla="*/ 7674867 w 7674867"/>
              <a:gd name="connsiteY3" fmla="*/ 897731 h 897731"/>
              <a:gd name="connsiteX4" fmla="*/ 194 w 7674867"/>
              <a:gd name="connsiteY4" fmla="*/ 0 h 897731"/>
              <a:gd name="connsiteX0" fmla="*/ 194 w 7674867"/>
              <a:gd name="connsiteY0" fmla="*/ 0 h 928299"/>
              <a:gd name="connsiteX1" fmla="*/ 0 w 7674867"/>
              <a:gd name="connsiteY1" fmla="*/ 74840 h 928299"/>
              <a:gd name="connsiteX2" fmla="*/ 7298289 w 7674867"/>
              <a:gd name="connsiteY2" fmla="*/ 928299 h 928299"/>
              <a:gd name="connsiteX3" fmla="*/ 7674867 w 7674867"/>
              <a:gd name="connsiteY3" fmla="*/ 897731 h 928299"/>
              <a:gd name="connsiteX4" fmla="*/ 194 w 7674867"/>
              <a:gd name="connsiteY4" fmla="*/ 0 h 9282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4867" h="928299">
                <a:moveTo>
                  <a:pt x="194" y="0"/>
                </a:moveTo>
                <a:cubicBezTo>
                  <a:pt x="129" y="24947"/>
                  <a:pt x="65" y="49893"/>
                  <a:pt x="0" y="74840"/>
                </a:cubicBezTo>
                <a:lnTo>
                  <a:pt x="7298289" y="928299"/>
                </a:lnTo>
                <a:lnTo>
                  <a:pt x="7674867" y="897731"/>
                </a:lnTo>
                <a:lnTo>
                  <a:pt x="194"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2382" y="5696242"/>
            <a:ext cx="9146382" cy="930294"/>
          </a:xfrm>
          <a:custGeom>
            <a:avLst/>
            <a:gdLst>
              <a:gd name="connsiteX0" fmla="*/ 9153331 w 9153331"/>
              <a:gd name="connsiteY0" fmla="*/ 0 h 951723"/>
              <a:gd name="connsiteX1" fmla="*/ 0 w 9153331"/>
              <a:gd name="connsiteY1" fmla="*/ 867747 h 951723"/>
              <a:gd name="connsiteX2" fmla="*/ 0 w 9153331"/>
              <a:gd name="connsiteY2" fmla="*/ 951723 h 951723"/>
              <a:gd name="connsiteX3" fmla="*/ 9153331 w 9153331"/>
              <a:gd name="connsiteY3" fmla="*/ 83976 h 951723"/>
              <a:gd name="connsiteX4" fmla="*/ 9153331 w 9153331"/>
              <a:gd name="connsiteY4" fmla="*/ 0 h 951723"/>
              <a:gd name="connsiteX0" fmla="*/ 9153331 w 9153331"/>
              <a:gd name="connsiteY0" fmla="*/ 0 h 951723"/>
              <a:gd name="connsiteX1" fmla="*/ 107265 w 9153331"/>
              <a:gd name="connsiteY1" fmla="*/ 901085 h 951723"/>
              <a:gd name="connsiteX2" fmla="*/ 0 w 9153331"/>
              <a:gd name="connsiteY2" fmla="*/ 951723 h 951723"/>
              <a:gd name="connsiteX3" fmla="*/ 9153331 w 9153331"/>
              <a:gd name="connsiteY3" fmla="*/ 83976 h 951723"/>
              <a:gd name="connsiteX4" fmla="*/ 9153331 w 9153331"/>
              <a:gd name="connsiteY4" fmla="*/ 0 h 951723"/>
              <a:gd name="connsiteX0" fmla="*/ 9155715 w 9155715"/>
              <a:gd name="connsiteY0" fmla="*/ 0 h 951723"/>
              <a:gd name="connsiteX1" fmla="*/ 0 w 9155715"/>
              <a:gd name="connsiteY1" fmla="*/ 865366 h 951723"/>
              <a:gd name="connsiteX2" fmla="*/ 2384 w 9155715"/>
              <a:gd name="connsiteY2" fmla="*/ 951723 h 951723"/>
              <a:gd name="connsiteX3" fmla="*/ 9155715 w 9155715"/>
              <a:gd name="connsiteY3" fmla="*/ 83976 h 951723"/>
              <a:gd name="connsiteX4" fmla="*/ 9155715 w 9155715"/>
              <a:gd name="connsiteY4" fmla="*/ 0 h 951723"/>
              <a:gd name="connsiteX0" fmla="*/ 9155715 w 9155715"/>
              <a:gd name="connsiteY0" fmla="*/ 0 h 894573"/>
              <a:gd name="connsiteX1" fmla="*/ 0 w 9155715"/>
              <a:gd name="connsiteY1" fmla="*/ 865366 h 894573"/>
              <a:gd name="connsiteX2" fmla="*/ 197847 w 9155715"/>
              <a:gd name="connsiteY2" fmla="*/ 894573 h 894573"/>
              <a:gd name="connsiteX3" fmla="*/ 9155715 w 9155715"/>
              <a:gd name="connsiteY3" fmla="*/ 83976 h 894573"/>
              <a:gd name="connsiteX4" fmla="*/ 9155715 w 9155715"/>
              <a:gd name="connsiteY4" fmla="*/ 0 h 894573"/>
              <a:gd name="connsiteX0" fmla="*/ 9155715 w 9155715"/>
              <a:gd name="connsiteY0" fmla="*/ 0 h 946961"/>
              <a:gd name="connsiteX1" fmla="*/ 0 w 9155715"/>
              <a:gd name="connsiteY1" fmla="*/ 865366 h 946961"/>
              <a:gd name="connsiteX2" fmla="*/ 4768 w 9155715"/>
              <a:gd name="connsiteY2" fmla="*/ 946961 h 946961"/>
              <a:gd name="connsiteX3" fmla="*/ 9155715 w 9155715"/>
              <a:gd name="connsiteY3" fmla="*/ 83976 h 946961"/>
              <a:gd name="connsiteX4" fmla="*/ 9155715 w 9155715"/>
              <a:gd name="connsiteY4" fmla="*/ 0 h 946961"/>
              <a:gd name="connsiteX0" fmla="*/ 9155715 w 9155715"/>
              <a:gd name="connsiteY0" fmla="*/ 0 h 894574"/>
              <a:gd name="connsiteX1" fmla="*/ 0 w 9155715"/>
              <a:gd name="connsiteY1" fmla="*/ 865366 h 894574"/>
              <a:gd name="connsiteX2" fmla="*/ 97732 w 9155715"/>
              <a:gd name="connsiteY2" fmla="*/ 894574 h 894574"/>
              <a:gd name="connsiteX3" fmla="*/ 9155715 w 9155715"/>
              <a:gd name="connsiteY3" fmla="*/ 83976 h 894574"/>
              <a:gd name="connsiteX4" fmla="*/ 9155715 w 9155715"/>
              <a:gd name="connsiteY4" fmla="*/ 0 h 894574"/>
              <a:gd name="connsiteX0" fmla="*/ 9155715 w 9155715"/>
              <a:gd name="connsiteY0" fmla="*/ 0 h 939818"/>
              <a:gd name="connsiteX1" fmla="*/ 0 w 9155715"/>
              <a:gd name="connsiteY1" fmla="*/ 865366 h 939818"/>
              <a:gd name="connsiteX2" fmla="*/ 2384 w 9155715"/>
              <a:gd name="connsiteY2" fmla="*/ 939818 h 939818"/>
              <a:gd name="connsiteX3" fmla="*/ 9155715 w 9155715"/>
              <a:gd name="connsiteY3" fmla="*/ 83976 h 939818"/>
              <a:gd name="connsiteX4" fmla="*/ 9155715 w 9155715"/>
              <a:gd name="connsiteY4" fmla="*/ 0 h 939818"/>
              <a:gd name="connsiteX0" fmla="*/ 9015078 w 9155715"/>
              <a:gd name="connsiteY0" fmla="*/ 0 h 873143"/>
              <a:gd name="connsiteX1" fmla="*/ 0 w 9155715"/>
              <a:gd name="connsiteY1" fmla="*/ 798691 h 873143"/>
              <a:gd name="connsiteX2" fmla="*/ 2384 w 9155715"/>
              <a:gd name="connsiteY2" fmla="*/ 873143 h 873143"/>
              <a:gd name="connsiteX3" fmla="*/ 9155715 w 9155715"/>
              <a:gd name="connsiteY3" fmla="*/ 17301 h 873143"/>
              <a:gd name="connsiteX4" fmla="*/ 9015078 w 9155715"/>
              <a:gd name="connsiteY4" fmla="*/ 0 h 873143"/>
              <a:gd name="connsiteX0" fmla="*/ 9160482 w 9160482"/>
              <a:gd name="connsiteY0" fmla="*/ 0 h 930293"/>
              <a:gd name="connsiteX1" fmla="*/ 0 w 9160482"/>
              <a:gd name="connsiteY1" fmla="*/ 855841 h 930293"/>
              <a:gd name="connsiteX2" fmla="*/ 2384 w 9160482"/>
              <a:gd name="connsiteY2" fmla="*/ 930293 h 930293"/>
              <a:gd name="connsiteX3" fmla="*/ 9155715 w 9160482"/>
              <a:gd name="connsiteY3" fmla="*/ 74451 h 930293"/>
              <a:gd name="connsiteX4" fmla="*/ 9160482 w 9160482"/>
              <a:gd name="connsiteY4" fmla="*/ 0 h 930293"/>
              <a:gd name="connsiteX0" fmla="*/ 9072286 w 9155715"/>
              <a:gd name="connsiteY0" fmla="*/ 0 h 885050"/>
              <a:gd name="connsiteX1" fmla="*/ 0 w 9155715"/>
              <a:gd name="connsiteY1" fmla="*/ 810598 h 885050"/>
              <a:gd name="connsiteX2" fmla="*/ 2384 w 9155715"/>
              <a:gd name="connsiteY2" fmla="*/ 885050 h 885050"/>
              <a:gd name="connsiteX3" fmla="*/ 9155715 w 9155715"/>
              <a:gd name="connsiteY3" fmla="*/ 29208 h 885050"/>
              <a:gd name="connsiteX4" fmla="*/ 9072286 w 9155715"/>
              <a:gd name="connsiteY4" fmla="*/ 0 h 885050"/>
              <a:gd name="connsiteX0" fmla="*/ 9155715 w 9155715"/>
              <a:gd name="connsiteY0" fmla="*/ 0 h 930294"/>
              <a:gd name="connsiteX1" fmla="*/ 0 w 9155715"/>
              <a:gd name="connsiteY1" fmla="*/ 855842 h 930294"/>
              <a:gd name="connsiteX2" fmla="*/ 2384 w 9155715"/>
              <a:gd name="connsiteY2" fmla="*/ 930294 h 930294"/>
              <a:gd name="connsiteX3" fmla="*/ 9155715 w 9155715"/>
              <a:gd name="connsiteY3" fmla="*/ 74452 h 930294"/>
              <a:gd name="connsiteX4" fmla="*/ 9155715 w 9155715"/>
              <a:gd name="connsiteY4" fmla="*/ 0 h 930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5715" h="930294">
                <a:moveTo>
                  <a:pt x="9155715" y="0"/>
                </a:moveTo>
                <a:lnTo>
                  <a:pt x="0" y="855842"/>
                </a:lnTo>
                <a:cubicBezTo>
                  <a:pt x="795" y="884628"/>
                  <a:pt x="1589" y="901508"/>
                  <a:pt x="2384" y="930294"/>
                </a:cubicBezTo>
                <a:lnTo>
                  <a:pt x="9155715" y="74452"/>
                </a:lnTo>
                <a:lnTo>
                  <a:pt x="9155715"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Date Placeholder 2"/>
          <p:cNvSpPr>
            <a:spLocks noGrp="1"/>
          </p:cNvSpPr>
          <p:nvPr>
            <p:ph type="dt" sz="half" idx="10"/>
          </p:nvPr>
        </p:nvSpPr>
        <p:spPr/>
        <p:txBody>
          <a:bodyPr/>
          <a:lstStyle/>
          <a:p>
            <a:fld id="{017B6E28-AEE4-4968-A944-A3124038AADC}" type="datetimeFigureOut">
              <a:rPr lang="en-US" smtClean="0"/>
              <a:t>1/19/2012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1DE77B4-5F90-4DA4-A3FD-BE1D238911C4}"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reeform 4"/>
          <p:cNvSpPr/>
          <p:nvPr/>
        </p:nvSpPr>
        <p:spPr>
          <a:xfrm>
            <a:off x="0" y="5731667"/>
            <a:ext cx="9147178" cy="1126333"/>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818007 h 1075182"/>
              <a:gd name="connsiteX1" fmla="*/ 9124990 w 9144000"/>
              <a:gd name="connsiteY1" fmla="*/ 0 h 1075182"/>
              <a:gd name="connsiteX2" fmla="*/ 9144000 w 9144000"/>
              <a:gd name="connsiteY2" fmla="*/ 1075182 h 1075182"/>
              <a:gd name="connsiteX3" fmla="*/ 0 w 9144000"/>
              <a:gd name="connsiteY3" fmla="*/ 1065657 h 1075182"/>
              <a:gd name="connsiteX4" fmla="*/ 20 w 9144000"/>
              <a:gd name="connsiteY4" fmla="*/ 818007 h 1075182"/>
              <a:gd name="connsiteX0" fmla="*/ 20 w 9124990"/>
              <a:gd name="connsiteY0" fmla="*/ 818007 h 1065657"/>
              <a:gd name="connsiteX1" fmla="*/ 9124990 w 9124990"/>
              <a:gd name="connsiteY1" fmla="*/ 0 h 1065657"/>
              <a:gd name="connsiteX2" fmla="*/ 8854092 w 9124990"/>
              <a:gd name="connsiteY2" fmla="*/ 585026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9122615 w 9124990"/>
              <a:gd name="connsiteY2" fmla="*/ 1063889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8766171 w 9124990"/>
              <a:gd name="connsiteY2" fmla="*/ 508228 h 1065657"/>
              <a:gd name="connsiteX3" fmla="*/ 0 w 9124990"/>
              <a:gd name="connsiteY3" fmla="*/ 1065657 h 1065657"/>
              <a:gd name="connsiteX4" fmla="*/ 20 w 9124990"/>
              <a:gd name="connsiteY4" fmla="*/ 818007 h 1065657"/>
              <a:gd name="connsiteX0" fmla="*/ 20 w 9128161"/>
              <a:gd name="connsiteY0" fmla="*/ 818007 h 1068407"/>
              <a:gd name="connsiteX1" fmla="*/ 9124990 w 9128161"/>
              <a:gd name="connsiteY1" fmla="*/ 0 h 1068407"/>
              <a:gd name="connsiteX2" fmla="*/ 9127369 w 9128161"/>
              <a:gd name="connsiteY2" fmla="*/ 1068407 h 1068407"/>
              <a:gd name="connsiteX3" fmla="*/ 0 w 9128161"/>
              <a:gd name="connsiteY3" fmla="*/ 1065657 h 1068407"/>
              <a:gd name="connsiteX4" fmla="*/ 20 w 9128161"/>
              <a:gd name="connsiteY4" fmla="*/ 818007 h 1068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8161" h="1068407">
                <a:moveTo>
                  <a:pt x="20" y="818007"/>
                </a:moveTo>
                <a:lnTo>
                  <a:pt x="9124990" y="0"/>
                </a:lnTo>
                <a:cubicBezTo>
                  <a:pt x="9124198" y="354630"/>
                  <a:pt x="9128161" y="713777"/>
                  <a:pt x="9127369" y="1068407"/>
                </a:cubicBezTo>
                <a:lnTo>
                  <a:pt x="0" y="1065657"/>
                </a:lnTo>
                <a:cubicBezTo>
                  <a:pt x="7" y="983107"/>
                  <a:pt x="13" y="900557"/>
                  <a:pt x="20" y="818007"/>
                </a:cubicBezTo>
                <a:close/>
              </a:path>
            </a:pathLst>
          </a:custGeom>
          <a:gradFill>
            <a:gsLst>
              <a:gs pos="39000">
                <a:schemeClr val="accent3"/>
              </a:gs>
              <a:gs pos="50000">
                <a:schemeClr val="accent3">
                  <a:lumMod val="40000"/>
                  <a:lumOff val="60000"/>
                </a:schemeClr>
              </a:gs>
              <a:gs pos="5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6" name="Freeform 5"/>
          <p:cNvSpPr/>
          <p:nvPr/>
        </p:nvSpPr>
        <p:spPr>
          <a:xfrm>
            <a:off x="0" y="5381627"/>
            <a:ext cx="3286124" cy="1207294"/>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6996854"/>
              <a:gd name="connsiteY0" fmla="*/ 0 h 1571625"/>
              <a:gd name="connsiteX1" fmla="*/ 6996854 w 6996854"/>
              <a:gd name="connsiteY1" fmla="*/ 1266825 h 1571625"/>
              <a:gd name="connsiteX2" fmla="*/ 0 w 6996854"/>
              <a:gd name="connsiteY2" fmla="*/ 1571625 h 1571625"/>
              <a:gd name="connsiteX3" fmla="*/ 0 w 6996854"/>
              <a:gd name="connsiteY3" fmla="*/ 0 h 1571625"/>
              <a:gd name="connsiteX0" fmla="*/ 0 w 7583417"/>
              <a:gd name="connsiteY0" fmla="*/ 0 h 800100"/>
              <a:gd name="connsiteX1" fmla="*/ 7583417 w 7583417"/>
              <a:gd name="connsiteY1" fmla="*/ 495300 h 800100"/>
              <a:gd name="connsiteX2" fmla="*/ 586563 w 7583417"/>
              <a:gd name="connsiteY2" fmla="*/ 800100 h 800100"/>
              <a:gd name="connsiteX3" fmla="*/ 0 w 7583417"/>
              <a:gd name="connsiteY3" fmla="*/ 0 h 800100"/>
              <a:gd name="connsiteX0" fmla="*/ 0 w 7017803"/>
              <a:gd name="connsiteY0" fmla="*/ 0 h 1200150"/>
              <a:gd name="connsiteX1" fmla="*/ 7017803 w 7017803"/>
              <a:gd name="connsiteY1" fmla="*/ 895350 h 1200150"/>
              <a:gd name="connsiteX2" fmla="*/ 20949 w 7017803"/>
              <a:gd name="connsiteY2" fmla="*/ 1200150 h 1200150"/>
              <a:gd name="connsiteX3" fmla="*/ 0 w 7017803"/>
              <a:gd name="connsiteY3" fmla="*/ 0 h 1200150"/>
              <a:gd name="connsiteX0" fmla="*/ 0 w 6410292"/>
              <a:gd name="connsiteY0" fmla="*/ 0 h 1752600"/>
              <a:gd name="connsiteX1" fmla="*/ 6410292 w 6410292"/>
              <a:gd name="connsiteY1" fmla="*/ 1752600 h 1752600"/>
              <a:gd name="connsiteX2" fmla="*/ 20949 w 6410292"/>
              <a:gd name="connsiteY2" fmla="*/ 1200150 h 1752600"/>
              <a:gd name="connsiteX3" fmla="*/ 0 w 6410292"/>
              <a:gd name="connsiteY3" fmla="*/ 0 h 1752600"/>
              <a:gd name="connsiteX0" fmla="*/ 0 w 7227290"/>
              <a:gd name="connsiteY0" fmla="*/ 0 h 1200150"/>
              <a:gd name="connsiteX1" fmla="*/ 7227290 w 7227290"/>
              <a:gd name="connsiteY1" fmla="*/ 885825 h 1200150"/>
              <a:gd name="connsiteX2" fmla="*/ 20949 w 7227290"/>
              <a:gd name="connsiteY2" fmla="*/ 1200150 h 1200150"/>
              <a:gd name="connsiteX3" fmla="*/ 0 w 7227290"/>
              <a:gd name="connsiteY3" fmla="*/ 0 h 1200150"/>
              <a:gd name="connsiteX0" fmla="*/ 0 w 7227290"/>
              <a:gd name="connsiteY0" fmla="*/ 0 h 885825"/>
              <a:gd name="connsiteX1" fmla="*/ 7227290 w 7227290"/>
              <a:gd name="connsiteY1" fmla="*/ 885825 h 885825"/>
              <a:gd name="connsiteX2" fmla="*/ 555141 w 7227290"/>
              <a:gd name="connsiteY2" fmla="*/ 862013 h 885825"/>
              <a:gd name="connsiteX3" fmla="*/ 0 w 7227290"/>
              <a:gd name="connsiteY3" fmla="*/ 0 h 885825"/>
              <a:gd name="connsiteX0" fmla="*/ 0 w 7227290"/>
              <a:gd name="connsiteY0" fmla="*/ 0 h 1207294"/>
              <a:gd name="connsiteX1" fmla="*/ 7227290 w 7227290"/>
              <a:gd name="connsiteY1" fmla="*/ 885825 h 1207294"/>
              <a:gd name="connsiteX2" fmla="*/ 0 w 7227290"/>
              <a:gd name="connsiteY2" fmla="*/ 1207294 h 1207294"/>
              <a:gd name="connsiteX3" fmla="*/ 0 w 7227290"/>
              <a:gd name="connsiteY3" fmla="*/ 0 h 1207294"/>
            </a:gdLst>
            <a:ahLst/>
            <a:cxnLst>
              <a:cxn ang="0">
                <a:pos x="connsiteX0" y="connsiteY0"/>
              </a:cxn>
              <a:cxn ang="0">
                <a:pos x="connsiteX1" y="connsiteY1"/>
              </a:cxn>
              <a:cxn ang="0">
                <a:pos x="connsiteX2" y="connsiteY2"/>
              </a:cxn>
              <a:cxn ang="0">
                <a:pos x="connsiteX3" y="connsiteY3"/>
              </a:cxn>
            </a:cxnLst>
            <a:rect l="l" t="t" r="r" b="b"/>
            <a:pathLst>
              <a:path w="7227290" h="1207294">
                <a:moveTo>
                  <a:pt x="0" y="0"/>
                </a:moveTo>
                <a:lnTo>
                  <a:pt x="7227290" y="885825"/>
                </a:lnTo>
                <a:lnTo>
                  <a:pt x="0" y="1207294"/>
                </a:lnTo>
                <a:lnTo>
                  <a:pt x="0" y="0"/>
                </a:lnTo>
                <a:close/>
              </a:path>
            </a:pathLst>
          </a:custGeom>
          <a:gradFill>
            <a:gsLst>
              <a:gs pos="0">
                <a:srgbClr val="000000"/>
              </a:gs>
              <a:gs pos="24000">
                <a:srgbClr val="333333"/>
              </a:gs>
              <a:gs pos="90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2382" y="5696242"/>
            <a:ext cx="9146382" cy="930294"/>
          </a:xfrm>
          <a:custGeom>
            <a:avLst/>
            <a:gdLst>
              <a:gd name="connsiteX0" fmla="*/ 9153331 w 9153331"/>
              <a:gd name="connsiteY0" fmla="*/ 0 h 951723"/>
              <a:gd name="connsiteX1" fmla="*/ 0 w 9153331"/>
              <a:gd name="connsiteY1" fmla="*/ 867747 h 951723"/>
              <a:gd name="connsiteX2" fmla="*/ 0 w 9153331"/>
              <a:gd name="connsiteY2" fmla="*/ 951723 h 951723"/>
              <a:gd name="connsiteX3" fmla="*/ 9153331 w 9153331"/>
              <a:gd name="connsiteY3" fmla="*/ 83976 h 951723"/>
              <a:gd name="connsiteX4" fmla="*/ 9153331 w 9153331"/>
              <a:gd name="connsiteY4" fmla="*/ 0 h 951723"/>
              <a:gd name="connsiteX0" fmla="*/ 9153331 w 9153331"/>
              <a:gd name="connsiteY0" fmla="*/ 0 h 951723"/>
              <a:gd name="connsiteX1" fmla="*/ 107265 w 9153331"/>
              <a:gd name="connsiteY1" fmla="*/ 901085 h 951723"/>
              <a:gd name="connsiteX2" fmla="*/ 0 w 9153331"/>
              <a:gd name="connsiteY2" fmla="*/ 951723 h 951723"/>
              <a:gd name="connsiteX3" fmla="*/ 9153331 w 9153331"/>
              <a:gd name="connsiteY3" fmla="*/ 83976 h 951723"/>
              <a:gd name="connsiteX4" fmla="*/ 9153331 w 9153331"/>
              <a:gd name="connsiteY4" fmla="*/ 0 h 951723"/>
              <a:gd name="connsiteX0" fmla="*/ 9155715 w 9155715"/>
              <a:gd name="connsiteY0" fmla="*/ 0 h 951723"/>
              <a:gd name="connsiteX1" fmla="*/ 0 w 9155715"/>
              <a:gd name="connsiteY1" fmla="*/ 865366 h 951723"/>
              <a:gd name="connsiteX2" fmla="*/ 2384 w 9155715"/>
              <a:gd name="connsiteY2" fmla="*/ 951723 h 951723"/>
              <a:gd name="connsiteX3" fmla="*/ 9155715 w 9155715"/>
              <a:gd name="connsiteY3" fmla="*/ 83976 h 951723"/>
              <a:gd name="connsiteX4" fmla="*/ 9155715 w 9155715"/>
              <a:gd name="connsiteY4" fmla="*/ 0 h 951723"/>
              <a:gd name="connsiteX0" fmla="*/ 9155715 w 9155715"/>
              <a:gd name="connsiteY0" fmla="*/ 0 h 894573"/>
              <a:gd name="connsiteX1" fmla="*/ 0 w 9155715"/>
              <a:gd name="connsiteY1" fmla="*/ 865366 h 894573"/>
              <a:gd name="connsiteX2" fmla="*/ 197847 w 9155715"/>
              <a:gd name="connsiteY2" fmla="*/ 894573 h 894573"/>
              <a:gd name="connsiteX3" fmla="*/ 9155715 w 9155715"/>
              <a:gd name="connsiteY3" fmla="*/ 83976 h 894573"/>
              <a:gd name="connsiteX4" fmla="*/ 9155715 w 9155715"/>
              <a:gd name="connsiteY4" fmla="*/ 0 h 894573"/>
              <a:gd name="connsiteX0" fmla="*/ 9155715 w 9155715"/>
              <a:gd name="connsiteY0" fmla="*/ 0 h 946961"/>
              <a:gd name="connsiteX1" fmla="*/ 0 w 9155715"/>
              <a:gd name="connsiteY1" fmla="*/ 865366 h 946961"/>
              <a:gd name="connsiteX2" fmla="*/ 4768 w 9155715"/>
              <a:gd name="connsiteY2" fmla="*/ 946961 h 946961"/>
              <a:gd name="connsiteX3" fmla="*/ 9155715 w 9155715"/>
              <a:gd name="connsiteY3" fmla="*/ 83976 h 946961"/>
              <a:gd name="connsiteX4" fmla="*/ 9155715 w 9155715"/>
              <a:gd name="connsiteY4" fmla="*/ 0 h 946961"/>
              <a:gd name="connsiteX0" fmla="*/ 9155715 w 9155715"/>
              <a:gd name="connsiteY0" fmla="*/ 0 h 894574"/>
              <a:gd name="connsiteX1" fmla="*/ 0 w 9155715"/>
              <a:gd name="connsiteY1" fmla="*/ 865366 h 894574"/>
              <a:gd name="connsiteX2" fmla="*/ 97732 w 9155715"/>
              <a:gd name="connsiteY2" fmla="*/ 894574 h 894574"/>
              <a:gd name="connsiteX3" fmla="*/ 9155715 w 9155715"/>
              <a:gd name="connsiteY3" fmla="*/ 83976 h 894574"/>
              <a:gd name="connsiteX4" fmla="*/ 9155715 w 9155715"/>
              <a:gd name="connsiteY4" fmla="*/ 0 h 894574"/>
              <a:gd name="connsiteX0" fmla="*/ 9155715 w 9155715"/>
              <a:gd name="connsiteY0" fmla="*/ 0 h 939818"/>
              <a:gd name="connsiteX1" fmla="*/ 0 w 9155715"/>
              <a:gd name="connsiteY1" fmla="*/ 865366 h 939818"/>
              <a:gd name="connsiteX2" fmla="*/ 2384 w 9155715"/>
              <a:gd name="connsiteY2" fmla="*/ 939818 h 939818"/>
              <a:gd name="connsiteX3" fmla="*/ 9155715 w 9155715"/>
              <a:gd name="connsiteY3" fmla="*/ 83976 h 939818"/>
              <a:gd name="connsiteX4" fmla="*/ 9155715 w 9155715"/>
              <a:gd name="connsiteY4" fmla="*/ 0 h 939818"/>
              <a:gd name="connsiteX0" fmla="*/ 9015078 w 9155715"/>
              <a:gd name="connsiteY0" fmla="*/ 0 h 873143"/>
              <a:gd name="connsiteX1" fmla="*/ 0 w 9155715"/>
              <a:gd name="connsiteY1" fmla="*/ 798691 h 873143"/>
              <a:gd name="connsiteX2" fmla="*/ 2384 w 9155715"/>
              <a:gd name="connsiteY2" fmla="*/ 873143 h 873143"/>
              <a:gd name="connsiteX3" fmla="*/ 9155715 w 9155715"/>
              <a:gd name="connsiteY3" fmla="*/ 17301 h 873143"/>
              <a:gd name="connsiteX4" fmla="*/ 9015078 w 9155715"/>
              <a:gd name="connsiteY4" fmla="*/ 0 h 873143"/>
              <a:gd name="connsiteX0" fmla="*/ 9160482 w 9160482"/>
              <a:gd name="connsiteY0" fmla="*/ 0 h 930293"/>
              <a:gd name="connsiteX1" fmla="*/ 0 w 9160482"/>
              <a:gd name="connsiteY1" fmla="*/ 855841 h 930293"/>
              <a:gd name="connsiteX2" fmla="*/ 2384 w 9160482"/>
              <a:gd name="connsiteY2" fmla="*/ 930293 h 930293"/>
              <a:gd name="connsiteX3" fmla="*/ 9155715 w 9160482"/>
              <a:gd name="connsiteY3" fmla="*/ 74451 h 930293"/>
              <a:gd name="connsiteX4" fmla="*/ 9160482 w 9160482"/>
              <a:gd name="connsiteY4" fmla="*/ 0 h 930293"/>
              <a:gd name="connsiteX0" fmla="*/ 9072286 w 9155715"/>
              <a:gd name="connsiteY0" fmla="*/ 0 h 885050"/>
              <a:gd name="connsiteX1" fmla="*/ 0 w 9155715"/>
              <a:gd name="connsiteY1" fmla="*/ 810598 h 885050"/>
              <a:gd name="connsiteX2" fmla="*/ 2384 w 9155715"/>
              <a:gd name="connsiteY2" fmla="*/ 885050 h 885050"/>
              <a:gd name="connsiteX3" fmla="*/ 9155715 w 9155715"/>
              <a:gd name="connsiteY3" fmla="*/ 29208 h 885050"/>
              <a:gd name="connsiteX4" fmla="*/ 9072286 w 9155715"/>
              <a:gd name="connsiteY4" fmla="*/ 0 h 885050"/>
              <a:gd name="connsiteX0" fmla="*/ 9155715 w 9155715"/>
              <a:gd name="connsiteY0" fmla="*/ 0 h 930294"/>
              <a:gd name="connsiteX1" fmla="*/ 0 w 9155715"/>
              <a:gd name="connsiteY1" fmla="*/ 855842 h 930294"/>
              <a:gd name="connsiteX2" fmla="*/ 2384 w 9155715"/>
              <a:gd name="connsiteY2" fmla="*/ 930294 h 930294"/>
              <a:gd name="connsiteX3" fmla="*/ 9155715 w 9155715"/>
              <a:gd name="connsiteY3" fmla="*/ 74452 h 930294"/>
              <a:gd name="connsiteX4" fmla="*/ 9155715 w 9155715"/>
              <a:gd name="connsiteY4" fmla="*/ 0 h 930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5715" h="930294">
                <a:moveTo>
                  <a:pt x="9155715" y="0"/>
                </a:moveTo>
                <a:lnTo>
                  <a:pt x="0" y="855842"/>
                </a:lnTo>
                <a:cubicBezTo>
                  <a:pt x="795" y="884628"/>
                  <a:pt x="1589" y="901508"/>
                  <a:pt x="2384" y="930294"/>
                </a:cubicBezTo>
                <a:lnTo>
                  <a:pt x="9155715" y="74452"/>
                </a:lnTo>
                <a:lnTo>
                  <a:pt x="9155715"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196" y="5347020"/>
            <a:ext cx="3426231" cy="944725"/>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 name="connsiteX0" fmla="*/ 1 w 7605568"/>
              <a:gd name="connsiteY0" fmla="*/ 0 h 897732"/>
              <a:gd name="connsiteX1" fmla="*/ 0 w 7605568"/>
              <a:gd name="connsiteY1" fmla="*/ 75665 h 897732"/>
              <a:gd name="connsiteX2" fmla="*/ 2830674 w 7605568"/>
              <a:gd name="connsiteY2" fmla="*/ 806612 h 897732"/>
              <a:gd name="connsiteX3" fmla="*/ 7605568 w 7605568"/>
              <a:gd name="connsiteY3" fmla="*/ 897732 h 897732"/>
              <a:gd name="connsiteX4" fmla="*/ 1 w 7605568"/>
              <a:gd name="connsiteY4" fmla="*/ 0 h 897732"/>
              <a:gd name="connsiteX0" fmla="*/ 1 w 2930931"/>
              <a:gd name="connsiteY0" fmla="*/ 0 h 806612"/>
              <a:gd name="connsiteX1" fmla="*/ 0 w 2930931"/>
              <a:gd name="connsiteY1" fmla="*/ 75665 h 806612"/>
              <a:gd name="connsiteX2" fmla="*/ 2830674 w 2930931"/>
              <a:gd name="connsiteY2" fmla="*/ 806612 h 806612"/>
              <a:gd name="connsiteX3" fmla="*/ 2930931 w 2930931"/>
              <a:gd name="connsiteY3" fmla="*/ 785765 h 806612"/>
              <a:gd name="connsiteX4" fmla="*/ 1 w 2930931"/>
              <a:gd name="connsiteY4" fmla="*/ 0 h 806612"/>
              <a:gd name="connsiteX0" fmla="*/ 1 w 3204530"/>
              <a:gd name="connsiteY0" fmla="*/ 0 h 944725"/>
              <a:gd name="connsiteX1" fmla="*/ 0 w 3204530"/>
              <a:gd name="connsiteY1" fmla="*/ 75665 h 944725"/>
              <a:gd name="connsiteX2" fmla="*/ 3204530 w 3204530"/>
              <a:gd name="connsiteY2" fmla="*/ 944725 h 944725"/>
              <a:gd name="connsiteX3" fmla="*/ 2930931 w 3204530"/>
              <a:gd name="connsiteY3" fmla="*/ 785765 h 944725"/>
              <a:gd name="connsiteX4" fmla="*/ 1 w 3204530"/>
              <a:gd name="connsiteY4" fmla="*/ 0 h 944725"/>
              <a:gd name="connsiteX0" fmla="*/ 1 w 3426231"/>
              <a:gd name="connsiteY0" fmla="*/ 0 h 944725"/>
              <a:gd name="connsiteX1" fmla="*/ 0 w 3426231"/>
              <a:gd name="connsiteY1" fmla="*/ 75665 h 944725"/>
              <a:gd name="connsiteX2" fmla="*/ 3204530 w 3426231"/>
              <a:gd name="connsiteY2" fmla="*/ 944725 h 944725"/>
              <a:gd name="connsiteX3" fmla="*/ 3426231 w 3426231"/>
              <a:gd name="connsiteY3" fmla="*/ 923877 h 944725"/>
              <a:gd name="connsiteX4" fmla="*/ 1 w 3426231"/>
              <a:gd name="connsiteY4" fmla="*/ 0 h 944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6231" h="944725">
                <a:moveTo>
                  <a:pt x="1" y="0"/>
                </a:moveTo>
                <a:cubicBezTo>
                  <a:pt x="1" y="25222"/>
                  <a:pt x="0" y="50443"/>
                  <a:pt x="0" y="75665"/>
                </a:cubicBezTo>
                <a:lnTo>
                  <a:pt x="3204530" y="944725"/>
                </a:lnTo>
                <a:lnTo>
                  <a:pt x="3426231" y="923877"/>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017B6E28-AEE4-4968-A944-A3124038AADC}" type="datetimeFigureOut">
              <a:rPr lang="en-US" smtClean="0"/>
              <a:t>1/19/2012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1DE77B4-5F90-4DA4-A3FD-BE1D238911C4}"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Freeform 7"/>
          <p:cNvSpPr/>
          <p:nvPr/>
        </p:nvSpPr>
        <p:spPr>
          <a:xfrm>
            <a:off x="1" y="5010151"/>
            <a:ext cx="7439025" cy="157162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Lst>
            <a:ahLst/>
            <a:cxnLst>
              <a:cxn ang="0">
                <a:pos x="connsiteX0" y="connsiteY0"/>
              </a:cxn>
              <a:cxn ang="0">
                <a:pos x="connsiteX1" y="connsiteY1"/>
              </a:cxn>
              <a:cxn ang="0">
                <a:pos x="connsiteX2" y="connsiteY2"/>
              </a:cxn>
              <a:cxn ang="0">
                <a:pos x="connsiteX3" y="connsiteY3"/>
              </a:cxn>
            </a:cxnLst>
            <a:rect l="l" t="t" r="r" b="b"/>
            <a:pathLst>
              <a:path w="7415827" h="1571625">
                <a:moveTo>
                  <a:pt x="0" y="0"/>
                </a:moveTo>
                <a:lnTo>
                  <a:pt x="7415827" y="866775"/>
                </a:lnTo>
                <a:lnTo>
                  <a:pt x="0" y="1571625"/>
                </a:lnTo>
                <a:lnTo>
                  <a:pt x="0" y="0"/>
                </a:lnTo>
                <a:close/>
              </a:path>
            </a:pathLst>
          </a:custGeom>
          <a:gradFill>
            <a:gsLst>
              <a:gs pos="0">
                <a:srgbClr val="000000"/>
              </a:gs>
              <a:gs pos="24000">
                <a:srgbClr val="333333"/>
              </a:gs>
              <a:gs pos="90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0" y="5731667"/>
            <a:ext cx="9147178" cy="1126333"/>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818007 h 1075182"/>
              <a:gd name="connsiteX1" fmla="*/ 9124990 w 9144000"/>
              <a:gd name="connsiteY1" fmla="*/ 0 h 1075182"/>
              <a:gd name="connsiteX2" fmla="*/ 9144000 w 9144000"/>
              <a:gd name="connsiteY2" fmla="*/ 1075182 h 1075182"/>
              <a:gd name="connsiteX3" fmla="*/ 0 w 9144000"/>
              <a:gd name="connsiteY3" fmla="*/ 1065657 h 1075182"/>
              <a:gd name="connsiteX4" fmla="*/ 20 w 9144000"/>
              <a:gd name="connsiteY4" fmla="*/ 818007 h 1075182"/>
              <a:gd name="connsiteX0" fmla="*/ 20 w 9124990"/>
              <a:gd name="connsiteY0" fmla="*/ 818007 h 1065657"/>
              <a:gd name="connsiteX1" fmla="*/ 9124990 w 9124990"/>
              <a:gd name="connsiteY1" fmla="*/ 0 h 1065657"/>
              <a:gd name="connsiteX2" fmla="*/ 8854092 w 9124990"/>
              <a:gd name="connsiteY2" fmla="*/ 585026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9122615 w 9124990"/>
              <a:gd name="connsiteY2" fmla="*/ 1063889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8766171 w 9124990"/>
              <a:gd name="connsiteY2" fmla="*/ 508228 h 1065657"/>
              <a:gd name="connsiteX3" fmla="*/ 0 w 9124990"/>
              <a:gd name="connsiteY3" fmla="*/ 1065657 h 1065657"/>
              <a:gd name="connsiteX4" fmla="*/ 20 w 9124990"/>
              <a:gd name="connsiteY4" fmla="*/ 818007 h 1065657"/>
              <a:gd name="connsiteX0" fmla="*/ 20 w 9128161"/>
              <a:gd name="connsiteY0" fmla="*/ 818007 h 1068407"/>
              <a:gd name="connsiteX1" fmla="*/ 9124990 w 9128161"/>
              <a:gd name="connsiteY1" fmla="*/ 0 h 1068407"/>
              <a:gd name="connsiteX2" fmla="*/ 9127369 w 9128161"/>
              <a:gd name="connsiteY2" fmla="*/ 1068407 h 1068407"/>
              <a:gd name="connsiteX3" fmla="*/ 0 w 9128161"/>
              <a:gd name="connsiteY3" fmla="*/ 1065657 h 1068407"/>
              <a:gd name="connsiteX4" fmla="*/ 20 w 9128161"/>
              <a:gd name="connsiteY4" fmla="*/ 818007 h 1068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8161" h="1068407">
                <a:moveTo>
                  <a:pt x="20" y="818007"/>
                </a:moveTo>
                <a:lnTo>
                  <a:pt x="9124990" y="0"/>
                </a:lnTo>
                <a:cubicBezTo>
                  <a:pt x="9124198" y="354630"/>
                  <a:pt x="9128161" y="713777"/>
                  <a:pt x="9127369" y="1068407"/>
                </a:cubicBezTo>
                <a:lnTo>
                  <a:pt x="0" y="1065657"/>
                </a:lnTo>
                <a:cubicBezTo>
                  <a:pt x="7" y="983107"/>
                  <a:pt x="13" y="900557"/>
                  <a:pt x="20" y="818007"/>
                </a:cubicBezTo>
                <a:close/>
              </a:path>
            </a:pathLst>
          </a:custGeom>
          <a:gradFill>
            <a:gsLst>
              <a:gs pos="39000">
                <a:schemeClr val="accent1"/>
              </a:gs>
              <a:gs pos="50000">
                <a:schemeClr val="accent1">
                  <a:lumMod val="40000"/>
                  <a:lumOff val="60000"/>
                </a:schemeClr>
              </a:gs>
              <a:gs pos="5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a:off x="676656" y="609600"/>
            <a:ext cx="3383280" cy="914400"/>
          </a:xfrm>
        </p:spPr>
        <p:txBody>
          <a:bodyPr anchor="b">
            <a:noAutofit/>
          </a:bodyPr>
          <a:lstStyle>
            <a:lvl1pPr algn="l">
              <a:defRPr sz="2200" b="0" i="0" cap="none" baseline="0">
                <a:solidFill>
                  <a:schemeClr val="tx2"/>
                </a:solidFill>
              </a:defRPr>
            </a:lvl1pPr>
          </a:lstStyle>
          <a:p>
            <a:r>
              <a:rPr lang="en-US" smtClean="0"/>
              <a:t>Click to edit Master title style</a:t>
            </a:r>
            <a:endParaRPr lang="en-US" dirty="0"/>
          </a:p>
        </p:txBody>
      </p:sp>
      <p:sp>
        <p:nvSpPr>
          <p:cNvPr id="10" name="Freeform 9"/>
          <p:cNvSpPr/>
          <p:nvPr/>
        </p:nvSpPr>
        <p:spPr>
          <a:xfrm>
            <a:off x="0" y="4973410"/>
            <a:ext cx="7674867" cy="928299"/>
          </a:xfrm>
          <a:custGeom>
            <a:avLst/>
            <a:gdLst>
              <a:gd name="connsiteX0" fmla="*/ 0 w 7548466"/>
              <a:gd name="connsiteY0" fmla="*/ 0 h 933061"/>
              <a:gd name="connsiteX1" fmla="*/ 9331 w 7548466"/>
              <a:gd name="connsiteY1" fmla="*/ 65314 h 933061"/>
              <a:gd name="connsiteX2" fmla="*/ 7221894 w 7548466"/>
              <a:gd name="connsiteY2" fmla="*/ 933061 h 933061"/>
              <a:gd name="connsiteX3" fmla="*/ 7548466 w 7548466"/>
              <a:gd name="connsiteY3" fmla="*/ 914400 h 933061"/>
              <a:gd name="connsiteX4" fmla="*/ 0 w 7548466"/>
              <a:gd name="connsiteY4" fmla="*/ 0 h 933061"/>
              <a:gd name="connsiteX0" fmla="*/ 131163 w 7539135"/>
              <a:gd name="connsiteY0" fmla="*/ 0 h 1042598"/>
              <a:gd name="connsiteX1" fmla="*/ 0 w 7539135"/>
              <a:gd name="connsiteY1" fmla="*/ 174851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0 w 7407972"/>
              <a:gd name="connsiteY0" fmla="*/ 0 h 1042598"/>
              <a:gd name="connsiteX1" fmla="*/ 85531 w 7407972"/>
              <a:gd name="connsiteY1" fmla="*/ 134370 h 1042598"/>
              <a:gd name="connsiteX2" fmla="*/ 7081400 w 7407972"/>
              <a:gd name="connsiteY2" fmla="*/ 1042598 h 1042598"/>
              <a:gd name="connsiteX3" fmla="*/ 7407972 w 7407972"/>
              <a:gd name="connsiteY3" fmla="*/ 1023937 h 1042598"/>
              <a:gd name="connsiteX4" fmla="*/ 0 w 7407972"/>
              <a:gd name="connsiteY4" fmla="*/ 0 h 1042598"/>
              <a:gd name="connsiteX0" fmla="*/ 131163 w 7539135"/>
              <a:gd name="connsiteY0" fmla="*/ 0 h 1042598"/>
              <a:gd name="connsiteX1" fmla="*/ 0 w 7539135"/>
              <a:gd name="connsiteY1" fmla="*/ 193902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59725 w 7539135"/>
              <a:gd name="connsiteY0" fmla="*/ 0 h 892580"/>
              <a:gd name="connsiteX1" fmla="*/ 0 w 7539135"/>
              <a:gd name="connsiteY1" fmla="*/ 43884 h 892580"/>
              <a:gd name="connsiteX2" fmla="*/ 7212563 w 7539135"/>
              <a:gd name="connsiteY2" fmla="*/ 892580 h 892580"/>
              <a:gd name="connsiteX3" fmla="*/ 7539135 w 7539135"/>
              <a:gd name="connsiteY3" fmla="*/ 873919 h 892580"/>
              <a:gd name="connsiteX4" fmla="*/ 59725 w 7539135"/>
              <a:gd name="connsiteY4" fmla="*/ 0 h 892580"/>
              <a:gd name="connsiteX0" fmla="*/ 194 w 7539135"/>
              <a:gd name="connsiteY0" fmla="*/ 0 h 923536"/>
              <a:gd name="connsiteX1" fmla="*/ 0 w 7539135"/>
              <a:gd name="connsiteY1" fmla="*/ 74840 h 923536"/>
              <a:gd name="connsiteX2" fmla="*/ 7212563 w 7539135"/>
              <a:gd name="connsiteY2" fmla="*/ 923536 h 923536"/>
              <a:gd name="connsiteX3" fmla="*/ 7539135 w 7539135"/>
              <a:gd name="connsiteY3" fmla="*/ 904875 h 923536"/>
              <a:gd name="connsiteX4" fmla="*/ 194 w 7539135"/>
              <a:gd name="connsiteY4" fmla="*/ 0 h 923536"/>
              <a:gd name="connsiteX0" fmla="*/ 194 w 7539135"/>
              <a:gd name="connsiteY0" fmla="*/ 0 h 904875"/>
              <a:gd name="connsiteX1" fmla="*/ 0 w 7539135"/>
              <a:gd name="connsiteY1" fmla="*/ 74840 h 904875"/>
              <a:gd name="connsiteX2" fmla="*/ 7212563 w 7539135"/>
              <a:gd name="connsiteY2" fmla="*/ 883055 h 904875"/>
              <a:gd name="connsiteX3" fmla="*/ 7539135 w 7539135"/>
              <a:gd name="connsiteY3" fmla="*/ 904875 h 904875"/>
              <a:gd name="connsiteX4" fmla="*/ 194 w 7539135"/>
              <a:gd name="connsiteY4" fmla="*/ 0 h 904875"/>
              <a:gd name="connsiteX0" fmla="*/ 194 w 7703442"/>
              <a:gd name="connsiteY0" fmla="*/ 0 h 1016794"/>
              <a:gd name="connsiteX1" fmla="*/ 0 w 7703442"/>
              <a:gd name="connsiteY1" fmla="*/ 74840 h 1016794"/>
              <a:gd name="connsiteX2" fmla="*/ 7212563 w 7703442"/>
              <a:gd name="connsiteY2" fmla="*/ 883055 h 1016794"/>
              <a:gd name="connsiteX3" fmla="*/ 7703442 w 7703442"/>
              <a:gd name="connsiteY3" fmla="*/ 1016794 h 1016794"/>
              <a:gd name="connsiteX4" fmla="*/ 194 w 7703442"/>
              <a:gd name="connsiteY4" fmla="*/ 0 h 1016794"/>
              <a:gd name="connsiteX0" fmla="*/ 194 w 7674867"/>
              <a:gd name="connsiteY0" fmla="*/ 0 h 897731"/>
              <a:gd name="connsiteX1" fmla="*/ 0 w 7674867"/>
              <a:gd name="connsiteY1" fmla="*/ 74840 h 897731"/>
              <a:gd name="connsiteX2" fmla="*/ 7212563 w 7674867"/>
              <a:gd name="connsiteY2" fmla="*/ 883055 h 897731"/>
              <a:gd name="connsiteX3" fmla="*/ 7674867 w 7674867"/>
              <a:gd name="connsiteY3" fmla="*/ 897731 h 897731"/>
              <a:gd name="connsiteX4" fmla="*/ 194 w 7674867"/>
              <a:gd name="connsiteY4" fmla="*/ 0 h 897731"/>
              <a:gd name="connsiteX0" fmla="*/ 194 w 7674867"/>
              <a:gd name="connsiteY0" fmla="*/ 0 h 930680"/>
              <a:gd name="connsiteX1" fmla="*/ 0 w 7674867"/>
              <a:gd name="connsiteY1" fmla="*/ 74840 h 930680"/>
              <a:gd name="connsiteX2" fmla="*/ 7293526 w 7674867"/>
              <a:gd name="connsiteY2" fmla="*/ 930680 h 930680"/>
              <a:gd name="connsiteX3" fmla="*/ 7674867 w 7674867"/>
              <a:gd name="connsiteY3" fmla="*/ 897731 h 930680"/>
              <a:gd name="connsiteX4" fmla="*/ 194 w 7674867"/>
              <a:gd name="connsiteY4" fmla="*/ 0 h 930680"/>
              <a:gd name="connsiteX0" fmla="*/ 194 w 7674867"/>
              <a:gd name="connsiteY0" fmla="*/ 0 h 897731"/>
              <a:gd name="connsiteX1" fmla="*/ 0 w 7674867"/>
              <a:gd name="connsiteY1" fmla="*/ 74840 h 897731"/>
              <a:gd name="connsiteX2" fmla="*/ 7293526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38758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98289 w 7674867"/>
              <a:gd name="connsiteY2" fmla="*/ 661599 h 897731"/>
              <a:gd name="connsiteX3" fmla="*/ 7674867 w 7674867"/>
              <a:gd name="connsiteY3" fmla="*/ 897731 h 897731"/>
              <a:gd name="connsiteX4" fmla="*/ 194 w 7674867"/>
              <a:gd name="connsiteY4" fmla="*/ 0 h 897731"/>
              <a:gd name="connsiteX0" fmla="*/ 194 w 7674867"/>
              <a:gd name="connsiteY0" fmla="*/ 0 h 928299"/>
              <a:gd name="connsiteX1" fmla="*/ 0 w 7674867"/>
              <a:gd name="connsiteY1" fmla="*/ 74840 h 928299"/>
              <a:gd name="connsiteX2" fmla="*/ 7298289 w 7674867"/>
              <a:gd name="connsiteY2" fmla="*/ 928299 h 928299"/>
              <a:gd name="connsiteX3" fmla="*/ 7674867 w 7674867"/>
              <a:gd name="connsiteY3" fmla="*/ 897731 h 928299"/>
              <a:gd name="connsiteX4" fmla="*/ 194 w 7674867"/>
              <a:gd name="connsiteY4" fmla="*/ 0 h 9282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4867" h="928299">
                <a:moveTo>
                  <a:pt x="194" y="0"/>
                </a:moveTo>
                <a:cubicBezTo>
                  <a:pt x="129" y="24947"/>
                  <a:pt x="65" y="49893"/>
                  <a:pt x="0" y="74840"/>
                </a:cubicBezTo>
                <a:lnTo>
                  <a:pt x="7298289" y="928299"/>
                </a:lnTo>
                <a:lnTo>
                  <a:pt x="7674867" y="897731"/>
                </a:lnTo>
                <a:lnTo>
                  <a:pt x="194"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2382" y="5696242"/>
            <a:ext cx="9146382" cy="930294"/>
          </a:xfrm>
          <a:custGeom>
            <a:avLst/>
            <a:gdLst>
              <a:gd name="connsiteX0" fmla="*/ 9153331 w 9153331"/>
              <a:gd name="connsiteY0" fmla="*/ 0 h 951723"/>
              <a:gd name="connsiteX1" fmla="*/ 0 w 9153331"/>
              <a:gd name="connsiteY1" fmla="*/ 867747 h 951723"/>
              <a:gd name="connsiteX2" fmla="*/ 0 w 9153331"/>
              <a:gd name="connsiteY2" fmla="*/ 951723 h 951723"/>
              <a:gd name="connsiteX3" fmla="*/ 9153331 w 9153331"/>
              <a:gd name="connsiteY3" fmla="*/ 83976 h 951723"/>
              <a:gd name="connsiteX4" fmla="*/ 9153331 w 9153331"/>
              <a:gd name="connsiteY4" fmla="*/ 0 h 951723"/>
              <a:gd name="connsiteX0" fmla="*/ 9153331 w 9153331"/>
              <a:gd name="connsiteY0" fmla="*/ 0 h 951723"/>
              <a:gd name="connsiteX1" fmla="*/ 107265 w 9153331"/>
              <a:gd name="connsiteY1" fmla="*/ 901085 h 951723"/>
              <a:gd name="connsiteX2" fmla="*/ 0 w 9153331"/>
              <a:gd name="connsiteY2" fmla="*/ 951723 h 951723"/>
              <a:gd name="connsiteX3" fmla="*/ 9153331 w 9153331"/>
              <a:gd name="connsiteY3" fmla="*/ 83976 h 951723"/>
              <a:gd name="connsiteX4" fmla="*/ 9153331 w 9153331"/>
              <a:gd name="connsiteY4" fmla="*/ 0 h 951723"/>
              <a:gd name="connsiteX0" fmla="*/ 9155715 w 9155715"/>
              <a:gd name="connsiteY0" fmla="*/ 0 h 951723"/>
              <a:gd name="connsiteX1" fmla="*/ 0 w 9155715"/>
              <a:gd name="connsiteY1" fmla="*/ 865366 h 951723"/>
              <a:gd name="connsiteX2" fmla="*/ 2384 w 9155715"/>
              <a:gd name="connsiteY2" fmla="*/ 951723 h 951723"/>
              <a:gd name="connsiteX3" fmla="*/ 9155715 w 9155715"/>
              <a:gd name="connsiteY3" fmla="*/ 83976 h 951723"/>
              <a:gd name="connsiteX4" fmla="*/ 9155715 w 9155715"/>
              <a:gd name="connsiteY4" fmla="*/ 0 h 951723"/>
              <a:gd name="connsiteX0" fmla="*/ 9155715 w 9155715"/>
              <a:gd name="connsiteY0" fmla="*/ 0 h 894573"/>
              <a:gd name="connsiteX1" fmla="*/ 0 w 9155715"/>
              <a:gd name="connsiteY1" fmla="*/ 865366 h 894573"/>
              <a:gd name="connsiteX2" fmla="*/ 197847 w 9155715"/>
              <a:gd name="connsiteY2" fmla="*/ 894573 h 894573"/>
              <a:gd name="connsiteX3" fmla="*/ 9155715 w 9155715"/>
              <a:gd name="connsiteY3" fmla="*/ 83976 h 894573"/>
              <a:gd name="connsiteX4" fmla="*/ 9155715 w 9155715"/>
              <a:gd name="connsiteY4" fmla="*/ 0 h 894573"/>
              <a:gd name="connsiteX0" fmla="*/ 9155715 w 9155715"/>
              <a:gd name="connsiteY0" fmla="*/ 0 h 946961"/>
              <a:gd name="connsiteX1" fmla="*/ 0 w 9155715"/>
              <a:gd name="connsiteY1" fmla="*/ 865366 h 946961"/>
              <a:gd name="connsiteX2" fmla="*/ 4768 w 9155715"/>
              <a:gd name="connsiteY2" fmla="*/ 946961 h 946961"/>
              <a:gd name="connsiteX3" fmla="*/ 9155715 w 9155715"/>
              <a:gd name="connsiteY3" fmla="*/ 83976 h 946961"/>
              <a:gd name="connsiteX4" fmla="*/ 9155715 w 9155715"/>
              <a:gd name="connsiteY4" fmla="*/ 0 h 946961"/>
              <a:gd name="connsiteX0" fmla="*/ 9155715 w 9155715"/>
              <a:gd name="connsiteY0" fmla="*/ 0 h 894574"/>
              <a:gd name="connsiteX1" fmla="*/ 0 w 9155715"/>
              <a:gd name="connsiteY1" fmla="*/ 865366 h 894574"/>
              <a:gd name="connsiteX2" fmla="*/ 97732 w 9155715"/>
              <a:gd name="connsiteY2" fmla="*/ 894574 h 894574"/>
              <a:gd name="connsiteX3" fmla="*/ 9155715 w 9155715"/>
              <a:gd name="connsiteY3" fmla="*/ 83976 h 894574"/>
              <a:gd name="connsiteX4" fmla="*/ 9155715 w 9155715"/>
              <a:gd name="connsiteY4" fmla="*/ 0 h 894574"/>
              <a:gd name="connsiteX0" fmla="*/ 9155715 w 9155715"/>
              <a:gd name="connsiteY0" fmla="*/ 0 h 939818"/>
              <a:gd name="connsiteX1" fmla="*/ 0 w 9155715"/>
              <a:gd name="connsiteY1" fmla="*/ 865366 h 939818"/>
              <a:gd name="connsiteX2" fmla="*/ 2384 w 9155715"/>
              <a:gd name="connsiteY2" fmla="*/ 939818 h 939818"/>
              <a:gd name="connsiteX3" fmla="*/ 9155715 w 9155715"/>
              <a:gd name="connsiteY3" fmla="*/ 83976 h 939818"/>
              <a:gd name="connsiteX4" fmla="*/ 9155715 w 9155715"/>
              <a:gd name="connsiteY4" fmla="*/ 0 h 939818"/>
              <a:gd name="connsiteX0" fmla="*/ 9015078 w 9155715"/>
              <a:gd name="connsiteY0" fmla="*/ 0 h 873143"/>
              <a:gd name="connsiteX1" fmla="*/ 0 w 9155715"/>
              <a:gd name="connsiteY1" fmla="*/ 798691 h 873143"/>
              <a:gd name="connsiteX2" fmla="*/ 2384 w 9155715"/>
              <a:gd name="connsiteY2" fmla="*/ 873143 h 873143"/>
              <a:gd name="connsiteX3" fmla="*/ 9155715 w 9155715"/>
              <a:gd name="connsiteY3" fmla="*/ 17301 h 873143"/>
              <a:gd name="connsiteX4" fmla="*/ 9015078 w 9155715"/>
              <a:gd name="connsiteY4" fmla="*/ 0 h 873143"/>
              <a:gd name="connsiteX0" fmla="*/ 9160482 w 9160482"/>
              <a:gd name="connsiteY0" fmla="*/ 0 h 930293"/>
              <a:gd name="connsiteX1" fmla="*/ 0 w 9160482"/>
              <a:gd name="connsiteY1" fmla="*/ 855841 h 930293"/>
              <a:gd name="connsiteX2" fmla="*/ 2384 w 9160482"/>
              <a:gd name="connsiteY2" fmla="*/ 930293 h 930293"/>
              <a:gd name="connsiteX3" fmla="*/ 9155715 w 9160482"/>
              <a:gd name="connsiteY3" fmla="*/ 74451 h 930293"/>
              <a:gd name="connsiteX4" fmla="*/ 9160482 w 9160482"/>
              <a:gd name="connsiteY4" fmla="*/ 0 h 930293"/>
              <a:gd name="connsiteX0" fmla="*/ 9072286 w 9155715"/>
              <a:gd name="connsiteY0" fmla="*/ 0 h 885050"/>
              <a:gd name="connsiteX1" fmla="*/ 0 w 9155715"/>
              <a:gd name="connsiteY1" fmla="*/ 810598 h 885050"/>
              <a:gd name="connsiteX2" fmla="*/ 2384 w 9155715"/>
              <a:gd name="connsiteY2" fmla="*/ 885050 h 885050"/>
              <a:gd name="connsiteX3" fmla="*/ 9155715 w 9155715"/>
              <a:gd name="connsiteY3" fmla="*/ 29208 h 885050"/>
              <a:gd name="connsiteX4" fmla="*/ 9072286 w 9155715"/>
              <a:gd name="connsiteY4" fmla="*/ 0 h 885050"/>
              <a:gd name="connsiteX0" fmla="*/ 9155715 w 9155715"/>
              <a:gd name="connsiteY0" fmla="*/ 0 h 930294"/>
              <a:gd name="connsiteX1" fmla="*/ 0 w 9155715"/>
              <a:gd name="connsiteY1" fmla="*/ 855842 h 930294"/>
              <a:gd name="connsiteX2" fmla="*/ 2384 w 9155715"/>
              <a:gd name="connsiteY2" fmla="*/ 930294 h 930294"/>
              <a:gd name="connsiteX3" fmla="*/ 9155715 w 9155715"/>
              <a:gd name="connsiteY3" fmla="*/ 74452 h 930294"/>
              <a:gd name="connsiteX4" fmla="*/ 9155715 w 9155715"/>
              <a:gd name="connsiteY4" fmla="*/ 0 h 930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5715" h="930294">
                <a:moveTo>
                  <a:pt x="9155715" y="0"/>
                </a:moveTo>
                <a:lnTo>
                  <a:pt x="0" y="855842"/>
                </a:lnTo>
                <a:cubicBezTo>
                  <a:pt x="795" y="884628"/>
                  <a:pt x="1589" y="901508"/>
                  <a:pt x="2384" y="930294"/>
                </a:cubicBezTo>
                <a:lnTo>
                  <a:pt x="9155715" y="74452"/>
                </a:lnTo>
                <a:lnTo>
                  <a:pt x="9155715"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017B6E28-AEE4-4968-A944-A3124038AADC}" type="datetimeFigureOut">
              <a:rPr lang="en-US" smtClean="0"/>
              <a:t>1/19/2012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DE77B4-5F90-4DA4-A3FD-BE1D238911C4}" type="slidenum">
              <a:rPr lang="en-US" smtClean="0"/>
              <a:t>‹#›</a:t>
            </a:fld>
            <a:endParaRPr lang="en-US"/>
          </a:p>
        </p:txBody>
      </p:sp>
      <p:sp>
        <p:nvSpPr>
          <p:cNvPr id="13" name="Content Placeholder 12"/>
          <p:cNvSpPr>
            <a:spLocks noGrp="1"/>
          </p:cNvSpPr>
          <p:nvPr>
            <p:ph sz="quarter" idx="13"/>
          </p:nvPr>
        </p:nvSpPr>
        <p:spPr>
          <a:xfrm>
            <a:off x="4572000" y="609600"/>
            <a:ext cx="3886200"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4" name="Text Placeholder 13"/>
          <p:cNvSpPr>
            <a:spLocks noGrp="1"/>
          </p:cNvSpPr>
          <p:nvPr>
            <p:ph type="body" sz="quarter" idx="14"/>
          </p:nvPr>
        </p:nvSpPr>
        <p:spPr>
          <a:xfrm>
            <a:off x="676274" y="1527048"/>
            <a:ext cx="3383280" cy="3291840"/>
          </a:xfrm>
        </p:spPr>
        <p:txBody>
          <a:bodyPr>
            <a:normAutofit/>
          </a:bodyPr>
          <a:lstStyle>
            <a:lvl1pPr marL="0" indent="0">
              <a:buFontTx/>
              <a:buNone/>
              <a:defRPr sz="1600"/>
            </a:lvl1pPr>
            <a:lvl2pPr>
              <a:buFontTx/>
              <a:buNone/>
              <a:defRPr/>
            </a:lvl2pPr>
            <a:lvl3pPr>
              <a:buFontTx/>
              <a:buNone/>
              <a:defRPr/>
            </a:lvl3pPr>
            <a:lvl4pPr>
              <a:buFontTx/>
              <a:buNone/>
              <a:defRPr/>
            </a:lvl4pPr>
            <a:lvl5pPr>
              <a:buFontTx/>
              <a:buNone/>
              <a:defRPr/>
            </a:lvl5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1"/>
              </a:gs>
              <a:gs pos="40000">
                <a:schemeClr val="accent1">
                  <a:lumMod val="40000"/>
                  <a:lumOff val="60000"/>
                </a:schemeClr>
              </a:gs>
              <a:gs pos="4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9" name="Freeform 8"/>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3"/>
              </a:gs>
              <a:gs pos="52000">
                <a:schemeClr val="accent3">
                  <a:lumMod val="40000"/>
                  <a:lumOff val="60000"/>
                </a:schemeClr>
              </a:gs>
              <a:gs pos="66000">
                <a:schemeClr val="accent3"/>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3" name="Picture Placeholder 2"/>
          <p:cNvSpPr>
            <a:spLocks noGrp="1"/>
          </p:cNvSpPr>
          <p:nvPr>
            <p:ph type="pic" idx="1"/>
          </p:nvPr>
        </p:nvSpPr>
        <p:spPr>
          <a:xfrm>
            <a:off x="4572000" y="609600"/>
            <a:ext cx="3886200" cy="4190999"/>
          </a:xfrm>
          <a:ln w="79375">
            <a:solidFill>
              <a:schemeClr val="tx1"/>
            </a:solidFill>
            <a:miter lim="800000"/>
          </a:ln>
          <a:effectLst>
            <a:outerShdw blurRad="50800" dist="38100" dir="5400000" algn="ctr" rotWithShape="0">
              <a:srgbClr val="000000">
                <a:alpha val="42000"/>
              </a:srgbClr>
            </a:outerShdw>
          </a:effectLst>
        </p:spPr>
        <p:txBody>
          <a:bodyPr>
            <a:normAutofit/>
          </a:bodyPr>
          <a:lstStyle>
            <a:lvl1pPr marL="0" indent="0" algn="ctr">
              <a:buNone/>
              <a:defRPr sz="25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10" name="Freeform 9"/>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017B6E28-AEE4-4968-A944-A3124038AADC}" type="datetimeFigureOut">
              <a:rPr lang="en-US" smtClean="0"/>
              <a:t>1/19/2012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DE77B4-5F90-4DA4-A3FD-BE1D238911C4}" type="slidenum">
              <a:rPr lang="en-US" smtClean="0"/>
              <a:t>‹#›</a:t>
            </a:fld>
            <a:endParaRPr lang="en-US"/>
          </a:p>
        </p:txBody>
      </p:sp>
      <p:sp>
        <p:nvSpPr>
          <p:cNvPr id="14" name="Title 1"/>
          <p:cNvSpPr>
            <a:spLocks noGrp="1"/>
          </p:cNvSpPr>
          <p:nvPr>
            <p:ph type="title"/>
          </p:nvPr>
        </p:nvSpPr>
        <p:spPr>
          <a:xfrm>
            <a:off x="676656" y="609600"/>
            <a:ext cx="3383280" cy="914400"/>
          </a:xfrm>
        </p:spPr>
        <p:txBody>
          <a:bodyPr anchor="b">
            <a:noAutofit/>
          </a:bodyPr>
          <a:lstStyle>
            <a:lvl1pPr algn="l">
              <a:defRPr sz="2200" b="0" i="0" cap="none" baseline="0">
                <a:solidFill>
                  <a:schemeClr val="tx2"/>
                </a:solidFill>
              </a:defRPr>
            </a:lvl1pPr>
          </a:lstStyle>
          <a:p>
            <a:r>
              <a:rPr lang="en-US" smtClean="0"/>
              <a:t>Click to edit Master title style</a:t>
            </a:r>
            <a:endParaRPr lang="en-US" dirty="0"/>
          </a:p>
        </p:txBody>
      </p:sp>
      <p:sp>
        <p:nvSpPr>
          <p:cNvPr id="15" name="Text Placeholder 14"/>
          <p:cNvSpPr>
            <a:spLocks noGrp="1"/>
          </p:cNvSpPr>
          <p:nvPr>
            <p:ph type="body" sz="quarter" idx="14"/>
          </p:nvPr>
        </p:nvSpPr>
        <p:spPr>
          <a:xfrm>
            <a:off x="676656" y="1524000"/>
            <a:ext cx="3381375" cy="3295650"/>
          </a:xfrm>
        </p:spPr>
        <p:txBody>
          <a:bodyPr>
            <a:normAutofit/>
          </a:bodyPr>
          <a:lstStyle>
            <a:lvl1pPr marL="0" indent="0">
              <a:buFontTx/>
              <a:buNone/>
              <a:defRPr sz="1600"/>
            </a:lvl1pPr>
            <a:lvl2pPr>
              <a:buFontTx/>
              <a:buNone/>
              <a:defRPr/>
            </a:lvl2pPr>
            <a:lvl3pPr>
              <a:buFontTx/>
              <a:buNone/>
              <a:defRPr/>
            </a:lvl3pPr>
            <a:lvl4pPr>
              <a:buFontTx/>
              <a:buNone/>
              <a:defRPr/>
            </a:lvl4pPr>
            <a:lvl5pPr>
              <a:buFontTx/>
              <a:buNone/>
              <a:defRPr/>
            </a:lvl5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blipFill dpi="0" rotWithShape="1">
            <a:blip r:embed="rId13">
              <a:alphaModFix amt="15000"/>
            </a:blip>
            <a:srcRect/>
            <a:tile tx="0" ty="0" sx="76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685800" y="274638"/>
            <a:ext cx="7772400" cy="1143000"/>
          </a:xfrm>
          <a:prstGeom prst="rect">
            <a:avLst/>
          </a:prstGeom>
        </p:spPr>
        <p:txBody>
          <a:bodyPr vert="horz" lIns="0" tIns="45720" rIns="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800" y="1600200"/>
            <a:ext cx="7772400" cy="4525963"/>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400800" y="6416675"/>
            <a:ext cx="1981200" cy="365125"/>
          </a:xfrm>
          <a:prstGeom prst="rect">
            <a:avLst/>
          </a:prstGeom>
        </p:spPr>
        <p:txBody>
          <a:bodyPr vert="horz" lIns="0" tIns="45720" rIns="0" bIns="0" rtlCol="0" anchor="b" anchorCtr="0"/>
          <a:lstStyle>
            <a:lvl1pPr algn="r">
              <a:defRPr lang="en-US" sz="900" kern="1200" cap="all" spc="110" baseline="0" smtClean="0">
                <a:solidFill>
                  <a:srgbClr val="4D4D4D"/>
                </a:solidFill>
                <a:latin typeface="+mn-lt"/>
                <a:ea typeface="+mn-ea"/>
                <a:cs typeface="+mn-cs"/>
              </a:defRPr>
            </a:lvl1pPr>
          </a:lstStyle>
          <a:p>
            <a:fld id="{017B6E28-AEE4-4968-A944-A3124038AADC}" type="datetimeFigureOut">
              <a:rPr lang="en-US" smtClean="0"/>
              <a:t>1/19/2012</a:t>
            </a:fld>
            <a:endParaRPr lang="en-US"/>
          </a:p>
        </p:txBody>
      </p:sp>
      <p:sp>
        <p:nvSpPr>
          <p:cNvPr id="5" name="Footer Placeholder 4"/>
          <p:cNvSpPr>
            <a:spLocks noGrp="1"/>
          </p:cNvSpPr>
          <p:nvPr>
            <p:ph type="ftr" sz="quarter" idx="3"/>
          </p:nvPr>
        </p:nvSpPr>
        <p:spPr>
          <a:xfrm>
            <a:off x="228600" y="6416675"/>
            <a:ext cx="2895600" cy="365125"/>
          </a:xfrm>
          <a:prstGeom prst="rect">
            <a:avLst/>
          </a:prstGeom>
        </p:spPr>
        <p:txBody>
          <a:bodyPr vert="horz" lIns="0" tIns="45720" rIns="0" bIns="0" rtlCol="0" anchor="b" anchorCtr="0"/>
          <a:lstStyle>
            <a:lvl1pPr algn="l">
              <a:defRPr sz="900" cap="all" spc="110" baseline="0">
                <a:solidFill>
                  <a:srgbClr val="4D4D4D"/>
                </a:solidFill>
              </a:defRPr>
            </a:lvl1pPr>
          </a:lstStyle>
          <a:p>
            <a:endParaRPr lang="en-US"/>
          </a:p>
        </p:txBody>
      </p:sp>
      <p:sp>
        <p:nvSpPr>
          <p:cNvPr id="6" name="Slide Number Placeholder 5"/>
          <p:cNvSpPr>
            <a:spLocks noGrp="1"/>
          </p:cNvSpPr>
          <p:nvPr>
            <p:ph type="sldNum" sz="quarter" idx="4"/>
          </p:nvPr>
        </p:nvSpPr>
        <p:spPr>
          <a:xfrm>
            <a:off x="8458200" y="6416675"/>
            <a:ext cx="457200" cy="365125"/>
          </a:xfrm>
          <a:prstGeom prst="rect">
            <a:avLst/>
          </a:prstGeom>
        </p:spPr>
        <p:txBody>
          <a:bodyPr vert="horz" lIns="0" tIns="45720" rIns="0" bIns="0" rtlCol="0" anchor="b" anchorCtr="0"/>
          <a:lstStyle>
            <a:lvl1pPr algn="r">
              <a:defRPr sz="1100" b="1" baseline="0">
                <a:solidFill>
                  <a:srgbClr val="4D4D4D"/>
                </a:solidFill>
              </a:defRPr>
            </a:lvl1pPr>
          </a:lstStyle>
          <a:p>
            <a:fld id="{F1DE77B4-5F90-4DA4-A3FD-BE1D238911C4}"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36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lnSpc>
          <a:spcPct val="100000"/>
        </a:lnSpc>
        <a:spcBef>
          <a:spcPts val="700"/>
        </a:spcBef>
        <a:buClr>
          <a:schemeClr val="accent1"/>
        </a:buClr>
        <a:buSzPct val="85000"/>
        <a:buFont typeface="Wingdings 3" pitchFamily="18" charset="2"/>
        <a:buChar char=""/>
        <a:defRPr sz="2000" kern="1200" baseline="0">
          <a:solidFill>
            <a:schemeClr val="tx1"/>
          </a:solidFill>
          <a:latin typeface="+mn-lt"/>
          <a:ea typeface="+mn-ea"/>
          <a:cs typeface="+mn-cs"/>
        </a:defRPr>
      </a:lvl1pPr>
      <a:lvl2pPr marL="742950" indent="-274320" algn="l" defTabSz="914400" rtl="0" eaLnBrk="1" latinLnBrk="0" hangingPunct="1">
        <a:lnSpc>
          <a:spcPct val="100000"/>
        </a:lnSpc>
        <a:spcBef>
          <a:spcPts val="700"/>
        </a:spcBef>
        <a:buClr>
          <a:schemeClr val="accent1"/>
        </a:buClr>
        <a:buSzPct val="85000"/>
        <a:buFont typeface="Wingdings 3" pitchFamily="18" charset="2"/>
        <a:buChar char=""/>
        <a:defRPr sz="1600" kern="1200" baseline="0">
          <a:solidFill>
            <a:schemeClr val="tx1"/>
          </a:solidFill>
          <a:latin typeface="+mn-lt"/>
          <a:ea typeface="+mn-ea"/>
          <a:cs typeface="+mn-cs"/>
        </a:defRPr>
      </a:lvl2pPr>
      <a:lvl3pPr marL="1143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3pPr>
      <a:lvl4pPr marL="1600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4pPr>
      <a:lvl5pPr marL="20574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5pPr>
      <a:lvl6pPr marL="25146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6pPr>
      <a:lvl7pPr marL="29718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7pPr>
      <a:lvl8pPr marL="3429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8pPr>
      <a:lvl9pPr marL="3886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6.w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0.gif"/><Relationship Id="rId5" Type="http://schemas.openxmlformats.org/officeDocument/2006/relationships/image" Target="../media/image9.png"/><Relationship Id="rId4" Type="http://schemas.openxmlformats.org/officeDocument/2006/relationships/image" Target="../media/image8.gi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An Introduction to Problem solving</a:t>
            </a:r>
            <a:endParaRPr lang="en-US" dirty="0"/>
          </a:p>
        </p:txBody>
      </p:sp>
      <p:sp>
        <p:nvSpPr>
          <p:cNvPr id="3" name="Subtitle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22398346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Step three</a:t>
            </a:r>
            <a:br>
              <a:rPr lang="en-US" dirty="0" smtClean="0"/>
            </a:br>
            <a:r>
              <a:rPr lang="en-US" dirty="0" smtClean="0"/>
              <a:t>Carrying out the plan</a:t>
            </a:r>
            <a:endParaRPr lang="en-US" dirty="0"/>
          </a:p>
        </p:txBody>
      </p:sp>
      <p:sp>
        <p:nvSpPr>
          <p:cNvPr id="3" name="Content Placeholder 2"/>
          <p:cNvSpPr>
            <a:spLocks noGrp="1"/>
          </p:cNvSpPr>
          <p:nvPr>
            <p:ph idx="1"/>
          </p:nvPr>
        </p:nvSpPr>
        <p:spPr/>
        <p:txBody>
          <a:bodyPr/>
          <a:lstStyle/>
          <a:p>
            <a:r>
              <a:rPr lang="en-US" dirty="0" smtClean="0"/>
              <a:t>Implement the strategy or strategies.</a:t>
            </a:r>
          </a:p>
          <a:p>
            <a:r>
              <a:rPr lang="en-US" dirty="0" smtClean="0"/>
              <a:t>Check each step of the plan as you proceed.</a:t>
            </a:r>
          </a:p>
          <a:p>
            <a:r>
              <a:rPr lang="en-US" dirty="0" smtClean="0"/>
              <a:t>Keep an accurate record of your work.</a:t>
            </a:r>
            <a:endParaRPr lang="en-US" dirty="0"/>
          </a:p>
        </p:txBody>
      </p:sp>
    </p:spTree>
    <p:extLst>
      <p:ext uri="{BB962C8B-B14F-4D97-AF65-F5344CB8AC3E}">
        <p14:creationId xmlns:p14="http://schemas.microsoft.com/office/powerpoint/2010/main" val="601972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1000"/>
                                        <p:tgtEl>
                                          <p:spTgt spid="3">
                                            <p:txEl>
                                              <p:pRg st="1" end="1"/>
                                            </p:txEl>
                                          </p:spTgt>
                                        </p:tgtEl>
                                      </p:cBhvr>
                                    </p:animEffect>
                                    <p:anim calcmode="lin" valueType="num">
                                      <p:cBhvr>
                                        <p:cTn id="1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1000"/>
                                        <p:tgtEl>
                                          <p:spTgt spid="3">
                                            <p:txEl>
                                              <p:pRg st="2" end="2"/>
                                            </p:txEl>
                                          </p:spTgt>
                                        </p:tgtEl>
                                      </p:cBhvr>
                                    </p:animEffect>
                                    <p:anim calcmode="lin" valueType="num">
                                      <p:cBhvr>
                                        <p:cTn id="2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Looking Back</a:t>
            </a:r>
            <a:endParaRPr lang="en-US" dirty="0"/>
          </a:p>
        </p:txBody>
      </p:sp>
      <p:sp>
        <p:nvSpPr>
          <p:cNvPr id="3" name="Content Placeholder 2"/>
          <p:cNvSpPr>
            <a:spLocks noGrp="1"/>
          </p:cNvSpPr>
          <p:nvPr>
            <p:ph idx="1"/>
          </p:nvPr>
        </p:nvSpPr>
        <p:spPr/>
        <p:txBody>
          <a:bodyPr/>
          <a:lstStyle/>
          <a:p>
            <a:r>
              <a:rPr lang="en-US" dirty="0" smtClean="0"/>
              <a:t>Check the results in the original problem.</a:t>
            </a:r>
          </a:p>
          <a:p>
            <a:r>
              <a:rPr lang="en-US" dirty="0" smtClean="0"/>
              <a:t>Interpret the solution in terms of the original problem.</a:t>
            </a:r>
          </a:p>
          <a:p>
            <a:r>
              <a:rPr lang="en-US" dirty="0" smtClean="0"/>
              <a:t>Determine whether there is another method of finding the solution.</a:t>
            </a:r>
          </a:p>
          <a:p>
            <a:r>
              <a:rPr lang="en-US" dirty="0" smtClean="0"/>
              <a:t>If possible, determine other related or more general problems for which the techniques will work.</a:t>
            </a:r>
            <a:endParaRPr lang="en-US" dirty="0"/>
          </a:p>
        </p:txBody>
      </p:sp>
    </p:spTree>
    <p:extLst>
      <p:ext uri="{BB962C8B-B14F-4D97-AF65-F5344CB8AC3E}">
        <p14:creationId xmlns:p14="http://schemas.microsoft.com/office/powerpoint/2010/main" val="263365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anim calcmode="lin" valueType="num">
                                      <p:cBhvr>
                                        <p:cTn id="2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fade">
                                      <p:cBhvr>
                                        <p:cTn id="33" dur="1000"/>
                                        <p:tgtEl>
                                          <p:spTgt spid="3">
                                            <p:txEl>
                                              <p:pRg st="3" end="3"/>
                                            </p:txEl>
                                          </p:spTgt>
                                        </p:tgtEl>
                                      </p:cBhvr>
                                    </p:animEffect>
                                    <p:anim calcmode="lin" valueType="num">
                                      <p:cBhvr>
                                        <p:cTn id="3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Great problem solver</a:t>
            </a:r>
            <a:br>
              <a:rPr lang="en-US" dirty="0" smtClean="0"/>
            </a:br>
            <a:r>
              <a:rPr lang="en-US" dirty="0" smtClean="0"/>
              <a:t>“The prince of Mathematics”</a:t>
            </a:r>
            <a:endParaRPr lang="en-US" dirty="0"/>
          </a:p>
        </p:txBody>
      </p:sp>
      <p:pic>
        <p:nvPicPr>
          <p:cNvPr id="4098" name="Picture 2" descr="C:\Users\cshatto\AppData\Local\Microsoft\Windows\Temporary Internet Files\Content.IE5\0YXZLI4J\MC900411172[1].wmf"/>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2272420" y="1952153"/>
            <a:ext cx="4599160" cy="3029893"/>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cshatto\AppData\Local\Microsoft\Windows\Temporary Internet Files\Content.IE5\0YXZLI4J\MC900411172[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28800" y="1828800"/>
            <a:ext cx="5105401" cy="33634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5732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4099"/>
                                        </p:tgtEl>
                                        <p:attrNameLst>
                                          <p:attrName>style.visibility</p:attrName>
                                        </p:attrNameLst>
                                      </p:cBhvr>
                                      <p:to>
                                        <p:strVal val="visible"/>
                                      </p:to>
                                    </p:set>
                                    <p:anim calcmode="lin" valueType="num">
                                      <p:cBhvr>
                                        <p:cTn id="12" dur="500" fill="hold"/>
                                        <p:tgtEl>
                                          <p:spTgt spid="4099"/>
                                        </p:tgtEl>
                                        <p:attrNameLst>
                                          <p:attrName>ppt_w</p:attrName>
                                        </p:attrNameLst>
                                      </p:cBhvr>
                                      <p:tavLst>
                                        <p:tav tm="0">
                                          <p:val>
                                            <p:fltVal val="0"/>
                                          </p:val>
                                        </p:tav>
                                        <p:tav tm="100000">
                                          <p:val>
                                            <p:strVal val="#ppt_w"/>
                                          </p:val>
                                        </p:tav>
                                      </p:tavLst>
                                    </p:anim>
                                    <p:anim calcmode="lin" valueType="num">
                                      <p:cBhvr>
                                        <p:cTn id="13" dur="500" fill="hold"/>
                                        <p:tgtEl>
                                          <p:spTgt spid="4099"/>
                                        </p:tgtEl>
                                        <p:attrNameLst>
                                          <p:attrName>ppt_h</p:attrName>
                                        </p:attrNameLst>
                                      </p:cBhvr>
                                      <p:tavLst>
                                        <p:tav tm="0">
                                          <p:val>
                                            <p:fltVal val="0"/>
                                          </p:val>
                                        </p:tav>
                                        <p:tav tm="100000">
                                          <p:val>
                                            <p:strVal val="#ppt_h"/>
                                          </p:val>
                                        </p:tav>
                                      </p:tavLst>
                                    </p:anim>
                                    <p:animEffect transition="in" filter="fade">
                                      <p:cBhvr>
                                        <p:cTn id="14" dur="5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Gauss’s Problem</a:t>
            </a:r>
            <a:endParaRPr lang="en-US" dirty="0"/>
          </a:p>
        </p:txBody>
      </p:sp>
      <p:sp>
        <p:nvSpPr>
          <p:cNvPr id="3" name="Content Placeholder 2"/>
          <p:cNvSpPr>
            <a:spLocks noGrp="1"/>
          </p:cNvSpPr>
          <p:nvPr>
            <p:ph idx="1"/>
          </p:nvPr>
        </p:nvSpPr>
        <p:spPr/>
        <p:txBody>
          <a:bodyPr/>
          <a:lstStyle/>
          <a:p>
            <a:r>
              <a:rPr lang="en-US" dirty="0" smtClean="0"/>
              <a:t>When Carl Gauss was a child, his teacher required the students to find the sum of the first 100 natural numbers.  The teacher expected this problem to keep the class occupied for some time.  Gauss gave the correct answer almost immediately.  </a:t>
            </a:r>
          </a:p>
          <a:p>
            <a:r>
              <a:rPr lang="en-US" dirty="0" smtClean="0"/>
              <a:t>With a partner solve this problem.  Be prepared to explain how you arrived at your answer.</a:t>
            </a:r>
          </a:p>
          <a:p>
            <a:r>
              <a:rPr lang="en-US" dirty="0" smtClean="0"/>
              <a:t>The answer is 5050!</a:t>
            </a:r>
            <a:endParaRPr lang="en-US" dirty="0"/>
          </a:p>
        </p:txBody>
      </p:sp>
    </p:spTree>
    <p:extLst>
      <p:ext uri="{BB962C8B-B14F-4D97-AF65-F5344CB8AC3E}">
        <p14:creationId xmlns:p14="http://schemas.microsoft.com/office/powerpoint/2010/main" val="2588915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31" presetClass="entr" presetSubtype="0"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p:cTn id="26"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7"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8"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9"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Magic Square</a:t>
            </a:r>
            <a:endParaRPr lang="en-US" dirty="0"/>
          </a:p>
        </p:txBody>
      </p:sp>
      <p:sp>
        <p:nvSpPr>
          <p:cNvPr id="3" name="Content Placeholder 2"/>
          <p:cNvSpPr>
            <a:spLocks noGrp="1"/>
          </p:cNvSpPr>
          <p:nvPr>
            <p:ph idx="1"/>
          </p:nvPr>
        </p:nvSpPr>
        <p:spPr/>
        <p:txBody>
          <a:bodyPr/>
          <a:lstStyle/>
          <a:p>
            <a:r>
              <a:rPr lang="en-US" dirty="0" smtClean="0"/>
              <a:t>Arrange the numbers 1 through 9  into a square subdivided into nine smaller squares like the one shown so that the sum of every row, column and main diagonal is the same.  (The result is a </a:t>
            </a:r>
            <a:r>
              <a:rPr lang="en-US" i="1" dirty="0" smtClean="0"/>
              <a:t>magic square</a:t>
            </a:r>
            <a:r>
              <a:rPr lang="en-US" dirty="0" smtClean="0"/>
              <a:t>.)</a:t>
            </a:r>
          </a:p>
          <a:p>
            <a:endParaRPr lang="en-US" dirty="0"/>
          </a:p>
          <a:p>
            <a:endParaRPr lang="en-US" dirty="0"/>
          </a:p>
        </p:txBody>
      </p:sp>
      <p:grpSp>
        <p:nvGrpSpPr>
          <p:cNvPr id="5" name="Group 4"/>
          <p:cNvGrpSpPr/>
          <p:nvPr/>
        </p:nvGrpSpPr>
        <p:grpSpPr>
          <a:xfrm>
            <a:off x="3270936" y="2895600"/>
            <a:ext cx="2063064" cy="1981200"/>
            <a:chOff x="0" y="0"/>
            <a:chExt cx="2552700" cy="2413000"/>
          </a:xfrm>
        </p:grpSpPr>
        <p:sp>
          <p:nvSpPr>
            <p:cNvPr id="6" name="Rectangle 5"/>
            <p:cNvSpPr/>
            <p:nvPr/>
          </p:nvSpPr>
          <p:spPr>
            <a:xfrm>
              <a:off x="0" y="0"/>
              <a:ext cx="2552700" cy="24130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7" name="Straight Connector 6"/>
            <p:cNvCxnSpPr/>
            <p:nvPr/>
          </p:nvCxnSpPr>
          <p:spPr>
            <a:xfrm>
              <a:off x="838200" y="0"/>
              <a:ext cx="12700" cy="24130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701800" y="0"/>
              <a:ext cx="12700" cy="24130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774700"/>
              <a:ext cx="25527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0" y="1625600"/>
              <a:ext cx="25527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38786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Round-Robin</a:t>
            </a:r>
            <a:endParaRPr lang="en-US" dirty="0"/>
          </a:p>
        </p:txBody>
      </p:sp>
      <p:sp>
        <p:nvSpPr>
          <p:cNvPr id="3" name="Content Placeholder 2"/>
          <p:cNvSpPr>
            <a:spLocks noGrp="1"/>
          </p:cNvSpPr>
          <p:nvPr>
            <p:ph idx="1"/>
          </p:nvPr>
        </p:nvSpPr>
        <p:spPr/>
        <p:txBody>
          <a:bodyPr/>
          <a:lstStyle/>
          <a:p>
            <a:r>
              <a:rPr lang="en-US" dirty="0" smtClean="0"/>
              <a:t>Sixteen people in a round-robin handball tournament played every person once.  How many games were played?</a:t>
            </a:r>
          </a:p>
          <a:p>
            <a:endParaRPr lang="en-US" dirty="0"/>
          </a:p>
          <a:p>
            <a:r>
              <a:rPr lang="en-US" dirty="0" smtClean="0"/>
              <a:t>Work with a partner to solve the problem.  Be prepared to share your solution.</a:t>
            </a:r>
          </a:p>
          <a:p>
            <a:endParaRPr lang="en-US" dirty="0"/>
          </a:p>
          <a:p>
            <a:r>
              <a:rPr lang="en-US" dirty="0" smtClean="0"/>
              <a:t>What strategy did you use?</a:t>
            </a:r>
            <a:endParaRPr lang="en-US" dirty="0"/>
          </a:p>
        </p:txBody>
      </p:sp>
    </p:spTree>
    <p:extLst>
      <p:ext uri="{BB962C8B-B14F-4D97-AF65-F5344CB8AC3E}">
        <p14:creationId xmlns:p14="http://schemas.microsoft.com/office/powerpoint/2010/main" val="758449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1000"/>
                                        <p:tgtEl>
                                          <p:spTgt spid="3">
                                            <p:txEl>
                                              <p:pRg st="4" end="4"/>
                                            </p:txEl>
                                          </p:spTgt>
                                        </p:tgtEl>
                                      </p:cBhvr>
                                    </p:animEffect>
                                    <p:anim calcmode="lin" valueType="num">
                                      <p:cBhvr>
                                        <p:cTn id="27"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Round Robin Problem</a:t>
            </a:r>
            <a:br>
              <a:rPr lang="en-US" dirty="0" smtClean="0"/>
            </a:br>
            <a:r>
              <a:rPr lang="en-US" dirty="0" smtClean="0"/>
              <a:t>“The Solution”</a:t>
            </a:r>
            <a:endParaRPr lang="en-US" dirty="0"/>
          </a:p>
        </p:txBody>
      </p:sp>
      <p:sp>
        <p:nvSpPr>
          <p:cNvPr id="3" name="Content Placeholder 2"/>
          <p:cNvSpPr>
            <a:spLocks noGrp="1"/>
          </p:cNvSpPr>
          <p:nvPr>
            <p:ph idx="1"/>
          </p:nvPr>
        </p:nvSpPr>
        <p:spPr>
          <a:xfrm>
            <a:off x="685800" y="1600201"/>
            <a:ext cx="8001000" cy="3733800"/>
          </a:xfrm>
        </p:spPr>
        <p:txBody>
          <a:bodyPr/>
          <a:lstStyle/>
          <a:p>
            <a:r>
              <a:rPr lang="en-US" dirty="0"/>
              <a:t>Sixteen people in a round-robin handball tournament played every person once.  How many games were played?</a:t>
            </a:r>
          </a:p>
          <a:p>
            <a:pPr marL="68580" indent="0">
              <a:buNone/>
            </a:pPr>
            <a:endParaRPr lang="en-US" dirty="0" smtClean="0"/>
          </a:p>
          <a:p>
            <a:r>
              <a:rPr lang="en-US" dirty="0" smtClean="0"/>
              <a:t>Let’s look at some patterns that develop when we look at some simpler problems.</a:t>
            </a:r>
          </a:p>
          <a:p>
            <a:endParaRPr lang="en-US" dirty="0"/>
          </a:p>
          <a:p>
            <a:r>
              <a:rPr lang="en-US" dirty="0" smtClean="0"/>
              <a:t>Let’s label the participants as:   A, B, C, D, . . . </a:t>
            </a:r>
          </a:p>
          <a:p>
            <a:pPr marL="68580" indent="0">
              <a:buNone/>
            </a:pPr>
            <a:endParaRPr lang="en-US" dirty="0" smtClean="0"/>
          </a:p>
          <a:p>
            <a:pPr marL="68580" indent="0">
              <a:buNone/>
            </a:pPr>
            <a:endParaRPr lang="en-US" dirty="0" smtClean="0"/>
          </a:p>
        </p:txBody>
      </p:sp>
    </p:spTree>
    <p:extLst>
      <p:ext uri="{BB962C8B-B14F-4D97-AF65-F5344CB8AC3E}">
        <p14:creationId xmlns:p14="http://schemas.microsoft.com/office/powerpoint/2010/main" val="1242253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1000"/>
                                        <p:tgtEl>
                                          <p:spTgt spid="3">
                                            <p:txEl>
                                              <p:pRg st="4" end="4"/>
                                            </p:txEl>
                                          </p:spTgt>
                                        </p:tgtEl>
                                      </p:cBhvr>
                                    </p:animEffect>
                                    <p:anim calcmode="lin" valueType="num">
                                      <p:cBhvr>
                                        <p:cTn id="27"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Round Robin</a:t>
            </a:r>
            <a:br>
              <a:rPr lang="en-US" dirty="0" smtClean="0"/>
            </a:br>
            <a:r>
              <a:rPr lang="en-US" dirty="0" smtClean="0"/>
              <a:t>Simpler Problems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835132107"/>
              </p:ext>
            </p:extLst>
          </p:nvPr>
        </p:nvGraphicFramePr>
        <p:xfrm>
          <a:off x="1219200" y="2057400"/>
          <a:ext cx="6858001" cy="2438400"/>
        </p:xfrm>
        <a:graphic>
          <a:graphicData uri="http://schemas.openxmlformats.org/drawingml/2006/table">
            <a:tbl>
              <a:tblPr firstRow="1" firstCol="1" bandRow="1">
                <a:tableStyleId>{5C22544A-7EE6-4342-B048-85BDC9FD1C3A}</a:tableStyleId>
              </a:tblPr>
              <a:tblGrid>
                <a:gridCol w="916433"/>
                <a:gridCol w="717657"/>
                <a:gridCol w="767735"/>
                <a:gridCol w="1155305"/>
                <a:gridCol w="1485392"/>
                <a:gridCol w="1815479"/>
              </a:tblGrid>
              <a:tr h="518160">
                <a:tc>
                  <a:txBody>
                    <a:bodyPr/>
                    <a:lstStyle/>
                    <a:p>
                      <a:pPr marL="0" marR="0" algn="ctr">
                        <a:lnSpc>
                          <a:spcPct val="115000"/>
                        </a:lnSpc>
                        <a:spcBef>
                          <a:spcPts val="0"/>
                        </a:spcBef>
                        <a:spcAft>
                          <a:spcPts val="0"/>
                        </a:spcAft>
                      </a:pPr>
                      <a:endParaRPr lang="en-US" sz="1100" dirty="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dirty="0">
                          <a:effectLst/>
                          <a:latin typeface="Arial Rounded MT Bold" pitchFamily="34" charset="0"/>
                        </a:rPr>
                        <a:t>Two Players</a:t>
                      </a:r>
                      <a:endParaRPr lang="en-US" sz="1100" dirty="0">
                        <a:effectLst/>
                        <a:latin typeface="Arial Rounded MT Bold" pitchFamily="34" charset="0"/>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dirty="0">
                          <a:effectLst/>
                          <a:latin typeface="Arial Rounded MT Bold" pitchFamily="34" charset="0"/>
                        </a:rPr>
                        <a:t>Three Players</a:t>
                      </a:r>
                      <a:endParaRPr lang="en-US" sz="1100" dirty="0">
                        <a:effectLst/>
                        <a:latin typeface="Arial Rounded MT Bold" pitchFamily="34" charset="0"/>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dirty="0">
                          <a:effectLst/>
                          <a:latin typeface="Arial Rounded MT Bold" pitchFamily="34" charset="0"/>
                        </a:rPr>
                        <a:t>Four</a:t>
                      </a:r>
                    </a:p>
                    <a:p>
                      <a:pPr marL="0" marR="0" algn="ctr">
                        <a:lnSpc>
                          <a:spcPct val="115000"/>
                        </a:lnSpc>
                        <a:spcBef>
                          <a:spcPts val="0"/>
                        </a:spcBef>
                        <a:spcAft>
                          <a:spcPts val="0"/>
                        </a:spcAft>
                      </a:pPr>
                      <a:r>
                        <a:rPr lang="en-US" sz="1100" dirty="0">
                          <a:effectLst/>
                          <a:latin typeface="Arial Rounded MT Bold" pitchFamily="34" charset="0"/>
                        </a:rPr>
                        <a:t> Players</a:t>
                      </a:r>
                      <a:endParaRPr lang="en-US" sz="1100" dirty="0">
                        <a:effectLst/>
                        <a:latin typeface="Arial Rounded MT Bold" pitchFamily="34" charset="0"/>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dirty="0">
                          <a:effectLst/>
                          <a:latin typeface="Arial Rounded MT Bold" pitchFamily="34" charset="0"/>
                        </a:rPr>
                        <a:t>Five </a:t>
                      </a:r>
                    </a:p>
                    <a:p>
                      <a:pPr marL="0" marR="0" algn="ctr">
                        <a:lnSpc>
                          <a:spcPct val="115000"/>
                        </a:lnSpc>
                        <a:spcBef>
                          <a:spcPts val="0"/>
                        </a:spcBef>
                        <a:spcAft>
                          <a:spcPts val="0"/>
                        </a:spcAft>
                      </a:pPr>
                      <a:r>
                        <a:rPr lang="en-US" sz="1100" dirty="0">
                          <a:effectLst/>
                          <a:latin typeface="Arial Rounded MT Bold" pitchFamily="34" charset="0"/>
                        </a:rPr>
                        <a:t>Players</a:t>
                      </a:r>
                      <a:endParaRPr lang="en-US" sz="1100" dirty="0">
                        <a:effectLst/>
                        <a:latin typeface="Arial Rounded MT Bold" pitchFamily="34" charset="0"/>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dirty="0">
                          <a:effectLst/>
                          <a:latin typeface="Arial Rounded MT Bold" pitchFamily="34" charset="0"/>
                        </a:rPr>
                        <a:t>Six </a:t>
                      </a:r>
                    </a:p>
                    <a:p>
                      <a:pPr marL="0" marR="0" algn="ctr">
                        <a:lnSpc>
                          <a:spcPct val="115000"/>
                        </a:lnSpc>
                        <a:spcBef>
                          <a:spcPts val="0"/>
                        </a:spcBef>
                        <a:spcAft>
                          <a:spcPts val="0"/>
                        </a:spcAft>
                      </a:pPr>
                      <a:r>
                        <a:rPr lang="en-US" sz="1100" dirty="0">
                          <a:effectLst/>
                          <a:latin typeface="Arial Rounded MT Bold" pitchFamily="34" charset="0"/>
                        </a:rPr>
                        <a:t>Players</a:t>
                      </a:r>
                      <a:endParaRPr lang="en-US" sz="1100" dirty="0">
                        <a:effectLst/>
                        <a:latin typeface="Arial Rounded MT Bold" pitchFamily="34" charset="0"/>
                        <a:ea typeface="Calibri"/>
                        <a:cs typeface="Times New Roman"/>
                      </a:endParaRPr>
                    </a:p>
                  </a:txBody>
                  <a:tcPr marL="68580" marR="68580" marT="0" marB="0"/>
                </a:tc>
              </a:tr>
              <a:tr h="259080">
                <a:tc>
                  <a:txBody>
                    <a:bodyPr/>
                    <a:lstStyle/>
                    <a:p>
                      <a:pPr marL="0" marR="0" algn="ctr">
                        <a:lnSpc>
                          <a:spcPct val="115000"/>
                        </a:lnSpc>
                        <a:spcBef>
                          <a:spcPts val="0"/>
                        </a:spcBef>
                        <a:spcAft>
                          <a:spcPts val="0"/>
                        </a:spcAft>
                      </a:pPr>
                      <a:endParaRPr lang="en-US" sz="1100" dirty="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dirty="0">
                          <a:effectLst/>
                          <a:latin typeface="Arial Rounded MT Bold" pitchFamily="34" charset="0"/>
                        </a:rPr>
                        <a:t>AB</a:t>
                      </a:r>
                      <a:endParaRPr lang="en-US" sz="1100" dirty="0">
                        <a:effectLst/>
                        <a:latin typeface="Arial Rounded MT Bold" pitchFamily="34" charset="0"/>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dirty="0">
                          <a:effectLst/>
                          <a:latin typeface="Arial Rounded MT Bold" pitchFamily="34" charset="0"/>
                        </a:rPr>
                        <a:t>AB    AC</a:t>
                      </a:r>
                      <a:endParaRPr lang="en-US" sz="1100" dirty="0">
                        <a:effectLst/>
                        <a:latin typeface="Arial Rounded MT Bold" pitchFamily="34" charset="0"/>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dirty="0">
                          <a:effectLst/>
                          <a:latin typeface="Arial Rounded MT Bold" pitchFamily="34" charset="0"/>
                        </a:rPr>
                        <a:t>AB    AC    AD</a:t>
                      </a:r>
                      <a:endParaRPr lang="en-US" sz="1100" dirty="0">
                        <a:effectLst/>
                        <a:latin typeface="Arial Rounded MT Bold" pitchFamily="34" charset="0"/>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dirty="0">
                          <a:effectLst/>
                          <a:latin typeface="Arial Rounded MT Bold" pitchFamily="34" charset="0"/>
                        </a:rPr>
                        <a:t>AB    AC    AD    AE</a:t>
                      </a:r>
                      <a:endParaRPr lang="en-US" sz="1100" dirty="0">
                        <a:effectLst/>
                        <a:latin typeface="Arial Rounded MT Bold" pitchFamily="34" charset="0"/>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latin typeface="Arial Rounded MT Bold" pitchFamily="34" charset="0"/>
                        </a:rPr>
                        <a:t>AB    AC    AD    AE    AF</a:t>
                      </a:r>
                      <a:endParaRPr lang="en-US" sz="1100">
                        <a:effectLst/>
                        <a:latin typeface="Arial Rounded MT Bold" pitchFamily="34" charset="0"/>
                        <a:ea typeface="Calibri"/>
                        <a:cs typeface="Times New Roman"/>
                      </a:endParaRPr>
                    </a:p>
                  </a:txBody>
                  <a:tcPr marL="68580" marR="68580" marT="0" marB="0"/>
                </a:tc>
              </a:tr>
              <a:tr h="259080">
                <a:tc>
                  <a:txBody>
                    <a:bodyPr/>
                    <a:lstStyle/>
                    <a:p>
                      <a:pPr marL="0" marR="0" algn="ctr">
                        <a:lnSpc>
                          <a:spcPct val="115000"/>
                        </a:lnSpc>
                        <a:spcBef>
                          <a:spcPts val="0"/>
                        </a:spcBef>
                        <a:spcAft>
                          <a:spcPts val="0"/>
                        </a:spcAft>
                      </a:pPr>
                      <a:endParaRPr lang="en-US" sz="1100" dirty="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dirty="0">
                          <a:effectLst/>
                          <a:latin typeface="Arial Rounded MT Bold" pitchFamily="34" charset="0"/>
                        </a:rPr>
                        <a:t> </a:t>
                      </a:r>
                      <a:endParaRPr lang="en-US" sz="1100" dirty="0">
                        <a:effectLst/>
                        <a:latin typeface="Arial Rounded MT Bold" pitchFamily="34" charset="0"/>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dirty="0">
                          <a:effectLst/>
                          <a:latin typeface="Arial Rounded MT Bold" pitchFamily="34" charset="0"/>
                        </a:rPr>
                        <a:t>BC</a:t>
                      </a:r>
                      <a:endParaRPr lang="en-US" sz="1100" dirty="0">
                        <a:effectLst/>
                        <a:latin typeface="Arial Rounded MT Bold" pitchFamily="34" charset="0"/>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latin typeface="Arial Rounded MT Bold" pitchFamily="34" charset="0"/>
                        </a:rPr>
                        <a:t>BC    BD</a:t>
                      </a:r>
                      <a:endParaRPr lang="en-US" sz="1100">
                        <a:effectLst/>
                        <a:latin typeface="Arial Rounded MT Bold" pitchFamily="34" charset="0"/>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latin typeface="Arial Rounded MT Bold" pitchFamily="34" charset="0"/>
                        </a:rPr>
                        <a:t>BC    BD    BE</a:t>
                      </a:r>
                      <a:endParaRPr lang="en-US" sz="1100">
                        <a:effectLst/>
                        <a:latin typeface="Arial Rounded MT Bold" pitchFamily="34" charset="0"/>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latin typeface="Arial Rounded MT Bold" pitchFamily="34" charset="0"/>
                        </a:rPr>
                        <a:t>BC    BD    BE    BF</a:t>
                      </a:r>
                      <a:endParaRPr lang="en-US" sz="1100">
                        <a:effectLst/>
                        <a:latin typeface="Arial Rounded MT Bold" pitchFamily="34" charset="0"/>
                        <a:ea typeface="Calibri"/>
                        <a:cs typeface="Times New Roman"/>
                      </a:endParaRPr>
                    </a:p>
                  </a:txBody>
                  <a:tcPr marL="68580" marR="68580" marT="0" marB="0"/>
                </a:tc>
              </a:tr>
              <a:tr h="259080">
                <a:tc>
                  <a:txBody>
                    <a:bodyPr/>
                    <a:lstStyle/>
                    <a:p>
                      <a:pPr marL="0" marR="0" algn="ctr">
                        <a:lnSpc>
                          <a:spcPct val="115000"/>
                        </a:lnSpc>
                        <a:spcBef>
                          <a:spcPts val="0"/>
                        </a:spcBef>
                        <a:spcAft>
                          <a:spcPts val="0"/>
                        </a:spcAft>
                      </a:pPr>
                      <a:endParaRPr lang="en-US" sz="1100" dirty="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dirty="0">
                          <a:effectLst/>
                          <a:latin typeface="Arial Rounded MT Bold" pitchFamily="34" charset="0"/>
                        </a:rPr>
                        <a:t> </a:t>
                      </a:r>
                      <a:endParaRPr lang="en-US" sz="1100" dirty="0">
                        <a:effectLst/>
                        <a:latin typeface="Arial Rounded MT Bold" pitchFamily="34" charset="0"/>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latin typeface="Arial Rounded MT Bold" pitchFamily="34" charset="0"/>
                        </a:rPr>
                        <a:t> </a:t>
                      </a:r>
                      <a:endParaRPr lang="en-US" sz="1100">
                        <a:effectLst/>
                        <a:latin typeface="Arial Rounded MT Bold" pitchFamily="34" charset="0"/>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dirty="0">
                          <a:effectLst/>
                          <a:latin typeface="Arial Rounded MT Bold" pitchFamily="34" charset="0"/>
                        </a:rPr>
                        <a:t>CD</a:t>
                      </a:r>
                      <a:endParaRPr lang="en-US" sz="1100" dirty="0">
                        <a:effectLst/>
                        <a:latin typeface="Arial Rounded MT Bold" pitchFamily="34" charset="0"/>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dirty="0">
                          <a:effectLst/>
                          <a:latin typeface="Arial Rounded MT Bold" pitchFamily="34" charset="0"/>
                        </a:rPr>
                        <a:t>CD    CE</a:t>
                      </a:r>
                      <a:endParaRPr lang="en-US" sz="1100" dirty="0">
                        <a:effectLst/>
                        <a:latin typeface="Arial Rounded MT Bold" pitchFamily="34" charset="0"/>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latin typeface="Arial Rounded MT Bold" pitchFamily="34" charset="0"/>
                        </a:rPr>
                        <a:t>CD    CE    CF</a:t>
                      </a:r>
                      <a:endParaRPr lang="en-US" sz="1100">
                        <a:effectLst/>
                        <a:latin typeface="Arial Rounded MT Bold" pitchFamily="34" charset="0"/>
                        <a:ea typeface="Calibri"/>
                        <a:cs typeface="Times New Roman"/>
                      </a:endParaRPr>
                    </a:p>
                  </a:txBody>
                  <a:tcPr marL="68580" marR="68580" marT="0" marB="0"/>
                </a:tc>
              </a:tr>
              <a:tr h="259080">
                <a:tc>
                  <a:txBody>
                    <a:bodyPr/>
                    <a:lstStyle/>
                    <a:p>
                      <a:pPr marL="0" marR="0" algn="ctr">
                        <a:lnSpc>
                          <a:spcPct val="115000"/>
                        </a:lnSpc>
                        <a:spcBef>
                          <a:spcPts val="0"/>
                        </a:spcBef>
                        <a:spcAft>
                          <a:spcPts val="0"/>
                        </a:spcAft>
                      </a:pPr>
                      <a:endParaRPr lang="en-US" sz="1100" dirty="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dirty="0">
                          <a:effectLst/>
                          <a:latin typeface="Arial Rounded MT Bold" pitchFamily="34" charset="0"/>
                        </a:rPr>
                        <a:t> </a:t>
                      </a:r>
                      <a:endParaRPr lang="en-US" sz="1100" dirty="0">
                        <a:effectLst/>
                        <a:latin typeface="Arial Rounded MT Bold" pitchFamily="34" charset="0"/>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latin typeface="Arial Rounded MT Bold" pitchFamily="34" charset="0"/>
                        </a:rPr>
                        <a:t> </a:t>
                      </a:r>
                      <a:endParaRPr lang="en-US" sz="1100">
                        <a:effectLst/>
                        <a:latin typeface="Arial Rounded MT Bold" pitchFamily="34" charset="0"/>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latin typeface="Arial Rounded MT Bold" pitchFamily="34" charset="0"/>
                        </a:rPr>
                        <a:t> </a:t>
                      </a:r>
                      <a:endParaRPr lang="en-US" sz="1100">
                        <a:effectLst/>
                        <a:latin typeface="Arial Rounded MT Bold" pitchFamily="34" charset="0"/>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dirty="0">
                          <a:effectLst/>
                          <a:latin typeface="Arial Rounded MT Bold" pitchFamily="34" charset="0"/>
                        </a:rPr>
                        <a:t>DE</a:t>
                      </a:r>
                      <a:endParaRPr lang="en-US" sz="1100" dirty="0">
                        <a:effectLst/>
                        <a:latin typeface="Arial Rounded MT Bold" pitchFamily="34" charset="0"/>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dirty="0">
                          <a:effectLst/>
                          <a:latin typeface="Arial Rounded MT Bold" pitchFamily="34" charset="0"/>
                        </a:rPr>
                        <a:t>DE    DF</a:t>
                      </a:r>
                      <a:endParaRPr lang="en-US" sz="1100" dirty="0">
                        <a:effectLst/>
                        <a:latin typeface="Arial Rounded MT Bold" pitchFamily="34" charset="0"/>
                        <a:ea typeface="Calibri"/>
                        <a:cs typeface="Times New Roman"/>
                      </a:endParaRPr>
                    </a:p>
                  </a:txBody>
                  <a:tcPr marL="68580" marR="68580" marT="0" marB="0"/>
                </a:tc>
              </a:tr>
              <a:tr h="259080">
                <a:tc>
                  <a:txBody>
                    <a:bodyPr/>
                    <a:lstStyle/>
                    <a:p>
                      <a:pPr marL="0" marR="0" algn="ctr">
                        <a:lnSpc>
                          <a:spcPct val="115000"/>
                        </a:lnSpc>
                        <a:spcBef>
                          <a:spcPts val="0"/>
                        </a:spcBef>
                        <a:spcAft>
                          <a:spcPts val="0"/>
                        </a:spcAft>
                      </a:pPr>
                      <a:endParaRPr lang="en-US" sz="1100" dirty="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dirty="0">
                          <a:effectLst/>
                          <a:latin typeface="Arial Rounded MT Bold" pitchFamily="34" charset="0"/>
                        </a:rPr>
                        <a:t> </a:t>
                      </a:r>
                      <a:endParaRPr lang="en-US" sz="1100" dirty="0">
                        <a:effectLst/>
                        <a:latin typeface="Arial Rounded MT Bold" pitchFamily="34" charset="0"/>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latin typeface="Arial Rounded MT Bold" pitchFamily="34" charset="0"/>
                        </a:rPr>
                        <a:t> </a:t>
                      </a:r>
                      <a:endParaRPr lang="en-US" sz="1100">
                        <a:effectLst/>
                        <a:latin typeface="Arial Rounded MT Bold" pitchFamily="34" charset="0"/>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latin typeface="Arial Rounded MT Bold" pitchFamily="34" charset="0"/>
                        </a:rPr>
                        <a:t> </a:t>
                      </a:r>
                      <a:endParaRPr lang="en-US" sz="1100">
                        <a:effectLst/>
                        <a:latin typeface="Arial Rounded MT Bold" pitchFamily="34" charset="0"/>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latin typeface="Arial Rounded MT Bold" pitchFamily="34" charset="0"/>
                        </a:rPr>
                        <a:t> </a:t>
                      </a:r>
                      <a:endParaRPr lang="en-US" sz="1100">
                        <a:effectLst/>
                        <a:latin typeface="Arial Rounded MT Bold" pitchFamily="34" charset="0"/>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dirty="0">
                          <a:effectLst/>
                          <a:latin typeface="Arial Rounded MT Bold" pitchFamily="34" charset="0"/>
                        </a:rPr>
                        <a:t>EF</a:t>
                      </a:r>
                      <a:endParaRPr lang="en-US" sz="1100" dirty="0">
                        <a:effectLst/>
                        <a:latin typeface="Arial Rounded MT Bold" pitchFamily="34" charset="0"/>
                        <a:ea typeface="Calibri"/>
                        <a:cs typeface="Times New Roman"/>
                      </a:endParaRPr>
                    </a:p>
                  </a:txBody>
                  <a:tcPr marL="68580" marR="68580" marT="0" marB="0"/>
                </a:tc>
              </a:tr>
              <a:tr h="624840">
                <a:tc>
                  <a:txBody>
                    <a:bodyPr/>
                    <a:lstStyle/>
                    <a:p>
                      <a:pPr marL="0" marR="0" algn="ctr">
                        <a:lnSpc>
                          <a:spcPct val="115000"/>
                        </a:lnSpc>
                        <a:spcBef>
                          <a:spcPts val="0"/>
                        </a:spcBef>
                        <a:spcAft>
                          <a:spcPts val="0"/>
                        </a:spcAft>
                      </a:pPr>
                      <a:r>
                        <a:rPr lang="en-US" sz="1100" dirty="0" smtClean="0">
                          <a:effectLst/>
                          <a:latin typeface="Arial Rounded MT Bold" pitchFamily="34" charset="0"/>
                          <a:ea typeface="Calibri"/>
                          <a:cs typeface="Times New Roman"/>
                        </a:rPr>
                        <a:t>Total Number</a:t>
                      </a:r>
                    </a:p>
                    <a:p>
                      <a:pPr marL="0" marR="0" algn="ctr">
                        <a:lnSpc>
                          <a:spcPct val="115000"/>
                        </a:lnSpc>
                        <a:spcBef>
                          <a:spcPts val="0"/>
                        </a:spcBef>
                        <a:spcAft>
                          <a:spcPts val="0"/>
                        </a:spcAft>
                      </a:pPr>
                      <a:r>
                        <a:rPr lang="en-US" sz="1100" dirty="0" smtClean="0">
                          <a:effectLst/>
                          <a:latin typeface="Arial Rounded MT Bold" pitchFamily="34" charset="0"/>
                          <a:ea typeface="Calibri"/>
                          <a:cs typeface="Times New Roman"/>
                        </a:rPr>
                        <a:t>of Rounds</a:t>
                      </a:r>
                      <a:endParaRPr lang="en-US" sz="1100" dirty="0">
                        <a:effectLst/>
                        <a:latin typeface="Arial Rounded MT Bold" pitchFamily="34" charset="0"/>
                        <a:ea typeface="Calibri"/>
                        <a:cs typeface="Times New Roman"/>
                      </a:endParaRPr>
                    </a:p>
                  </a:txBody>
                  <a:tcPr marL="68580" marR="68580" marT="0" marB="0"/>
                </a:tc>
                <a:tc>
                  <a:txBody>
                    <a:bodyPr/>
                    <a:lstStyle/>
                    <a:p>
                      <a:pPr marL="0" marR="0" algn="ctr">
                        <a:lnSpc>
                          <a:spcPct val="115000"/>
                        </a:lnSpc>
                        <a:spcBef>
                          <a:spcPts val="0"/>
                        </a:spcBef>
                        <a:spcAft>
                          <a:spcPts val="0"/>
                        </a:spcAft>
                      </a:pPr>
                      <a:endParaRPr lang="en-US" sz="1200" dirty="0" smtClean="0">
                        <a:effectLst/>
                        <a:latin typeface="Arial Rounded MT Bold" pitchFamily="34" charset="0"/>
                        <a:ea typeface="Calibri"/>
                        <a:cs typeface="Times New Roman"/>
                      </a:endParaRPr>
                    </a:p>
                    <a:p>
                      <a:pPr marL="0" marR="0" algn="ctr">
                        <a:lnSpc>
                          <a:spcPct val="115000"/>
                        </a:lnSpc>
                        <a:spcBef>
                          <a:spcPts val="0"/>
                        </a:spcBef>
                        <a:spcAft>
                          <a:spcPts val="0"/>
                        </a:spcAft>
                      </a:pPr>
                      <a:r>
                        <a:rPr lang="en-US" sz="1200" dirty="0" smtClean="0">
                          <a:effectLst/>
                          <a:latin typeface="Arial Rounded MT Bold" pitchFamily="34" charset="0"/>
                          <a:ea typeface="Calibri"/>
                          <a:cs typeface="Times New Roman"/>
                        </a:rPr>
                        <a:t>1</a:t>
                      </a:r>
                      <a:endParaRPr lang="en-US" sz="1200" dirty="0">
                        <a:effectLst/>
                        <a:latin typeface="Arial Rounded MT Bold" pitchFamily="34" charset="0"/>
                        <a:ea typeface="Calibri"/>
                        <a:cs typeface="Times New Roman"/>
                      </a:endParaRPr>
                    </a:p>
                  </a:txBody>
                  <a:tcPr marL="68580" marR="68580" marT="0" marB="0"/>
                </a:tc>
                <a:tc>
                  <a:txBody>
                    <a:bodyPr/>
                    <a:lstStyle/>
                    <a:p>
                      <a:pPr marL="0" marR="0" algn="ctr">
                        <a:lnSpc>
                          <a:spcPct val="115000"/>
                        </a:lnSpc>
                        <a:spcBef>
                          <a:spcPts val="0"/>
                        </a:spcBef>
                        <a:spcAft>
                          <a:spcPts val="0"/>
                        </a:spcAft>
                      </a:pPr>
                      <a:endParaRPr lang="en-US" sz="1200" dirty="0" smtClean="0">
                        <a:effectLst/>
                        <a:latin typeface="Arial Rounded MT Bold" pitchFamily="34" charset="0"/>
                        <a:ea typeface="Calibri"/>
                        <a:cs typeface="Times New Roman"/>
                      </a:endParaRPr>
                    </a:p>
                    <a:p>
                      <a:pPr marL="0" marR="0" algn="ctr">
                        <a:lnSpc>
                          <a:spcPct val="115000"/>
                        </a:lnSpc>
                        <a:spcBef>
                          <a:spcPts val="0"/>
                        </a:spcBef>
                        <a:spcAft>
                          <a:spcPts val="0"/>
                        </a:spcAft>
                      </a:pPr>
                      <a:r>
                        <a:rPr lang="en-US" sz="1200" dirty="0" smtClean="0">
                          <a:effectLst/>
                          <a:latin typeface="Arial Rounded MT Bold" pitchFamily="34" charset="0"/>
                          <a:ea typeface="Calibri"/>
                          <a:cs typeface="Times New Roman"/>
                        </a:rPr>
                        <a:t>3</a:t>
                      </a:r>
                      <a:endParaRPr lang="en-US" sz="1200" dirty="0">
                        <a:effectLst/>
                        <a:latin typeface="Arial Rounded MT Bold" pitchFamily="34" charset="0"/>
                        <a:ea typeface="Calibri"/>
                        <a:cs typeface="Times New Roman"/>
                      </a:endParaRPr>
                    </a:p>
                  </a:txBody>
                  <a:tcPr marL="68580" marR="68580" marT="0" marB="0"/>
                </a:tc>
                <a:tc>
                  <a:txBody>
                    <a:bodyPr/>
                    <a:lstStyle/>
                    <a:p>
                      <a:pPr marL="0" marR="0" algn="ctr">
                        <a:lnSpc>
                          <a:spcPct val="115000"/>
                        </a:lnSpc>
                        <a:spcBef>
                          <a:spcPts val="0"/>
                        </a:spcBef>
                        <a:spcAft>
                          <a:spcPts val="0"/>
                        </a:spcAft>
                      </a:pPr>
                      <a:endParaRPr lang="en-US" sz="1200" dirty="0" smtClean="0">
                        <a:effectLst/>
                        <a:latin typeface="Arial Rounded MT Bold" pitchFamily="34" charset="0"/>
                        <a:ea typeface="Calibri"/>
                        <a:cs typeface="Times New Roman"/>
                      </a:endParaRPr>
                    </a:p>
                    <a:p>
                      <a:pPr marL="0" marR="0" algn="ctr">
                        <a:lnSpc>
                          <a:spcPct val="115000"/>
                        </a:lnSpc>
                        <a:spcBef>
                          <a:spcPts val="0"/>
                        </a:spcBef>
                        <a:spcAft>
                          <a:spcPts val="0"/>
                        </a:spcAft>
                      </a:pPr>
                      <a:r>
                        <a:rPr lang="en-US" sz="1200" dirty="0" smtClean="0">
                          <a:effectLst/>
                          <a:latin typeface="Arial Rounded MT Bold" pitchFamily="34" charset="0"/>
                          <a:ea typeface="Calibri"/>
                          <a:cs typeface="Times New Roman"/>
                        </a:rPr>
                        <a:t>6</a:t>
                      </a:r>
                      <a:endParaRPr lang="en-US" sz="1200" dirty="0">
                        <a:effectLst/>
                        <a:latin typeface="Arial Rounded MT Bold" pitchFamily="34" charset="0"/>
                        <a:ea typeface="Calibri"/>
                        <a:cs typeface="Times New Roman"/>
                      </a:endParaRPr>
                    </a:p>
                  </a:txBody>
                  <a:tcPr marL="68580" marR="68580" marT="0" marB="0"/>
                </a:tc>
                <a:tc>
                  <a:txBody>
                    <a:bodyPr/>
                    <a:lstStyle/>
                    <a:p>
                      <a:pPr marL="0" marR="0" algn="ctr">
                        <a:lnSpc>
                          <a:spcPct val="115000"/>
                        </a:lnSpc>
                        <a:spcBef>
                          <a:spcPts val="0"/>
                        </a:spcBef>
                        <a:spcAft>
                          <a:spcPts val="0"/>
                        </a:spcAft>
                      </a:pPr>
                      <a:endParaRPr lang="en-US" sz="1200" dirty="0" smtClean="0">
                        <a:effectLst/>
                        <a:latin typeface="Arial Rounded MT Bold" pitchFamily="34" charset="0"/>
                        <a:ea typeface="Calibri"/>
                        <a:cs typeface="Times New Roman"/>
                      </a:endParaRPr>
                    </a:p>
                    <a:p>
                      <a:pPr marL="0" marR="0" algn="ctr">
                        <a:lnSpc>
                          <a:spcPct val="115000"/>
                        </a:lnSpc>
                        <a:spcBef>
                          <a:spcPts val="0"/>
                        </a:spcBef>
                        <a:spcAft>
                          <a:spcPts val="0"/>
                        </a:spcAft>
                      </a:pPr>
                      <a:r>
                        <a:rPr lang="en-US" sz="1200" dirty="0" smtClean="0">
                          <a:effectLst/>
                          <a:latin typeface="Arial Rounded MT Bold" pitchFamily="34" charset="0"/>
                          <a:ea typeface="Calibri"/>
                          <a:cs typeface="Times New Roman"/>
                        </a:rPr>
                        <a:t>10</a:t>
                      </a:r>
                      <a:endParaRPr lang="en-US" sz="1200" dirty="0">
                        <a:effectLst/>
                        <a:latin typeface="Arial Rounded MT Bold" pitchFamily="34" charset="0"/>
                        <a:ea typeface="Calibri"/>
                        <a:cs typeface="Times New Roman"/>
                      </a:endParaRPr>
                    </a:p>
                  </a:txBody>
                  <a:tcPr marL="68580" marR="68580" marT="0" marB="0"/>
                </a:tc>
                <a:tc>
                  <a:txBody>
                    <a:bodyPr/>
                    <a:lstStyle/>
                    <a:p>
                      <a:pPr marL="0" marR="0" algn="ctr">
                        <a:lnSpc>
                          <a:spcPct val="115000"/>
                        </a:lnSpc>
                        <a:spcBef>
                          <a:spcPts val="0"/>
                        </a:spcBef>
                        <a:spcAft>
                          <a:spcPts val="0"/>
                        </a:spcAft>
                      </a:pPr>
                      <a:endParaRPr lang="en-US" sz="1200" dirty="0" smtClean="0">
                        <a:effectLst/>
                        <a:latin typeface="Arial Rounded MT Bold" pitchFamily="34" charset="0"/>
                        <a:ea typeface="Calibri"/>
                        <a:cs typeface="Times New Roman"/>
                      </a:endParaRPr>
                    </a:p>
                    <a:p>
                      <a:pPr marL="0" marR="0" algn="ctr">
                        <a:lnSpc>
                          <a:spcPct val="115000"/>
                        </a:lnSpc>
                        <a:spcBef>
                          <a:spcPts val="0"/>
                        </a:spcBef>
                        <a:spcAft>
                          <a:spcPts val="0"/>
                        </a:spcAft>
                      </a:pPr>
                      <a:r>
                        <a:rPr lang="en-US" sz="1200" dirty="0" smtClean="0">
                          <a:effectLst/>
                          <a:latin typeface="Arial Rounded MT Bold" pitchFamily="34" charset="0"/>
                          <a:ea typeface="Calibri"/>
                          <a:cs typeface="Times New Roman"/>
                        </a:rPr>
                        <a:t>15</a:t>
                      </a:r>
                      <a:endParaRPr lang="en-US" sz="1200" dirty="0">
                        <a:effectLst/>
                        <a:latin typeface="Arial Rounded MT Bold" pitchFamily="34" charset="0"/>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1280128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Round Robin</a:t>
            </a:r>
            <a:br>
              <a:rPr lang="en-US" dirty="0" smtClean="0"/>
            </a:br>
            <a:r>
              <a:rPr lang="en-US" dirty="0" smtClean="0"/>
              <a:t>Observation of pattern</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685800" y="1600200"/>
                <a:ext cx="8229600" cy="4114799"/>
              </a:xfrm>
            </p:spPr>
            <p:txBody>
              <a:bodyPr/>
              <a:lstStyle/>
              <a:p>
                <a:r>
                  <a:rPr lang="en-US" dirty="0" smtClean="0"/>
                  <a:t>So for 16 players it would be:  </a:t>
                </a:r>
              </a:p>
              <a:p>
                <a:pPr marL="68580" indent="0">
                  <a:buNone/>
                </a:pPr>
                <a:r>
                  <a:rPr lang="en-US" dirty="0"/>
                  <a:t> </a:t>
                </a:r>
                <a:r>
                  <a:rPr lang="en-US" dirty="0" smtClean="0"/>
                  <a:t>       15 + 14 + 13 + 12 + 11 + 10 + 9 + 8 + 7 + 6 + 5 + 4 + 3 + 2 + 1</a:t>
                </a:r>
              </a:p>
              <a:p>
                <a:pPr marL="68580" indent="0">
                  <a:buNone/>
                </a:pPr>
                <a:r>
                  <a:rPr lang="en-US" dirty="0"/>
                  <a:t> </a:t>
                </a:r>
                <a:r>
                  <a:rPr lang="en-US" dirty="0" smtClean="0"/>
                  <a:t>       That is 120!</a:t>
                </a:r>
              </a:p>
              <a:p>
                <a:r>
                  <a:rPr lang="en-US" dirty="0" smtClean="0"/>
                  <a:t>Remember the Gauss problem</a:t>
                </a:r>
              </a:p>
              <a:p>
                <a:pPr marL="68580" indent="0">
                  <a:buNone/>
                </a:pPr>
                <a:r>
                  <a:rPr lang="en-US" dirty="0"/>
                  <a:t>       </a:t>
                </a:r>
                <a:r>
                  <a:rPr lang="en-US" dirty="0" smtClean="0"/>
                  <a:t>15 </a:t>
                </a:r>
                <a:r>
                  <a:rPr lang="en-US" dirty="0"/>
                  <a:t>+ 14 + 13 + 12 + 11 + 10 + </a:t>
                </a:r>
                <a:r>
                  <a:rPr lang="en-US" dirty="0" smtClean="0"/>
                  <a:t> 9 </a:t>
                </a:r>
                <a:r>
                  <a:rPr lang="en-US" dirty="0"/>
                  <a:t>+ </a:t>
                </a:r>
                <a:r>
                  <a:rPr lang="en-US" dirty="0" smtClean="0"/>
                  <a:t>8  + 7  +  6 </a:t>
                </a:r>
                <a:r>
                  <a:rPr lang="en-US" dirty="0"/>
                  <a:t>+ </a:t>
                </a:r>
                <a:r>
                  <a:rPr lang="en-US" dirty="0" smtClean="0"/>
                  <a:t> 5 </a:t>
                </a:r>
                <a:r>
                  <a:rPr lang="en-US" dirty="0"/>
                  <a:t>+ </a:t>
                </a:r>
                <a:r>
                  <a:rPr lang="en-US" dirty="0" smtClean="0"/>
                  <a:t> 4 </a:t>
                </a:r>
                <a:r>
                  <a:rPr lang="en-US" dirty="0"/>
                  <a:t>+ </a:t>
                </a:r>
                <a:r>
                  <a:rPr lang="en-US" dirty="0" smtClean="0"/>
                  <a:t> 3 </a:t>
                </a:r>
                <a:r>
                  <a:rPr lang="en-US" dirty="0"/>
                  <a:t>+ </a:t>
                </a:r>
                <a:r>
                  <a:rPr lang="en-US" dirty="0" smtClean="0"/>
                  <a:t> 2 </a:t>
                </a:r>
                <a:r>
                  <a:rPr lang="en-US" dirty="0"/>
                  <a:t>+ </a:t>
                </a:r>
                <a:r>
                  <a:rPr lang="en-US" dirty="0" smtClean="0"/>
                  <a:t> 1</a:t>
                </a:r>
                <a:endParaRPr lang="en-US" dirty="0"/>
              </a:p>
              <a:p>
                <a:pPr marL="68580" indent="0">
                  <a:buNone/>
                </a:pPr>
                <a:r>
                  <a:rPr lang="en-US" dirty="0" smtClean="0"/>
                  <a:t>        </a:t>
                </a:r>
                <a:r>
                  <a:rPr lang="en-US" u="sng" dirty="0" smtClean="0"/>
                  <a:t>1  +  2 +  3  +  4  +  5  +  6  +  7 + 8  + 9  + 10 + 11+ 12 +13 +14 + 15</a:t>
                </a:r>
              </a:p>
              <a:p>
                <a:pPr marL="68580" indent="0">
                  <a:buNone/>
                </a:pPr>
                <a:r>
                  <a:rPr lang="en-US" dirty="0" smtClean="0"/>
                  <a:t>      16 + 16 + 16 + 16 + 16 + 16 + 16 +16 + 16 + 16 +16 +16 +16 +16 + 16</a:t>
                </a:r>
              </a:p>
              <a:p>
                <a:pPr marL="68580" indent="0">
                  <a:buNone/>
                </a:pPr>
                <a:endParaRPr lang="en-US" dirty="0"/>
              </a:p>
              <a:p>
                <a:pPr marL="68580" indent="0">
                  <a:buNone/>
                </a:pPr>
                <a:r>
                  <a:rPr lang="en-US" dirty="0" smtClean="0"/>
                  <a:t>       That is </a:t>
                </a:r>
                <a14:m>
                  <m:oMath xmlns:m="http://schemas.openxmlformats.org/officeDocument/2006/math">
                    <m:f>
                      <m:fPr>
                        <m:ctrlPr>
                          <a:rPr lang="en-US" sz="2400" i="1" smtClean="0">
                            <a:latin typeface="Cambria Math"/>
                          </a:rPr>
                        </m:ctrlPr>
                      </m:fPr>
                      <m:num>
                        <m:r>
                          <a:rPr lang="en-US" sz="2400" b="0" i="1" smtClean="0">
                            <a:latin typeface="Cambria Math"/>
                          </a:rPr>
                          <m:t>16</m:t>
                        </m:r>
                        <m:r>
                          <a:rPr lang="en-US" sz="2400" b="0" i="1" smtClean="0">
                            <a:latin typeface="Cambria Math"/>
                            <a:ea typeface="Cambria Math"/>
                          </a:rPr>
                          <m:t>×15</m:t>
                        </m:r>
                      </m:num>
                      <m:den>
                        <m:r>
                          <a:rPr lang="en-US" sz="2400" b="0" i="1" smtClean="0">
                            <a:latin typeface="Cambria Math"/>
                          </a:rPr>
                          <m:t>2</m:t>
                        </m:r>
                      </m:den>
                    </m:f>
                  </m:oMath>
                </a14:m>
                <a:r>
                  <a:rPr lang="en-US" dirty="0" smtClean="0"/>
                  <a:t> = 120</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685800" y="1600200"/>
                <a:ext cx="8229600" cy="4114799"/>
              </a:xfrm>
              <a:blipFill rotWithShape="1">
                <a:blip r:embed="rId2"/>
                <a:stretch>
                  <a:fillRect l="-667" t="-742"/>
                </a:stretch>
              </a:blipFill>
            </p:spPr>
            <p:txBody>
              <a:bodyPr/>
              <a:lstStyle/>
              <a:p>
                <a:r>
                  <a:rPr lang="en-US">
                    <a:noFill/>
                  </a:rPr>
                  <a:t> </a:t>
                </a:r>
              </a:p>
            </p:txBody>
          </p:sp>
        </mc:Fallback>
      </mc:AlternateContent>
    </p:spTree>
    <p:extLst>
      <p:ext uri="{BB962C8B-B14F-4D97-AF65-F5344CB8AC3E}">
        <p14:creationId xmlns:p14="http://schemas.microsoft.com/office/powerpoint/2010/main" val="3284086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1000"/>
                                        <p:tgtEl>
                                          <p:spTgt spid="3">
                                            <p:txEl>
                                              <p:pRg st="3" end="3"/>
                                            </p:txEl>
                                          </p:spTgt>
                                        </p:tgtEl>
                                      </p:cBhvr>
                                    </p:animEffect>
                                    <p:anim calcmode="lin" valueType="num">
                                      <p:cBhvr>
                                        <p:cTn id="3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Effect transition="in" filter="barn(inVertical)">
                                      <p:cBhvr>
                                        <p:cTn id="38" dur="500"/>
                                        <p:tgtEl>
                                          <p:spTgt spid="3">
                                            <p:txEl>
                                              <p:pRg st="4" end="4"/>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Effect transition="in" filter="barn(inVertical)">
                                      <p:cBhvr>
                                        <p:cTn id="43" dur="500"/>
                                        <p:tgtEl>
                                          <p:spTgt spid="3">
                                            <p:txEl>
                                              <p:pRg st="5" end="5"/>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nodeType="clickEffect">
                                  <p:stCondLst>
                                    <p:cond delay="0"/>
                                  </p:stCondLst>
                                  <p:childTnLst>
                                    <p:set>
                                      <p:cBhvr>
                                        <p:cTn id="47" dur="1" fill="hold">
                                          <p:stCondLst>
                                            <p:cond delay="0"/>
                                          </p:stCondLst>
                                        </p:cTn>
                                        <p:tgtEl>
                                          <p:spTgt spid="3">
                                            <p:txEl>
                                              <p:pRg st="6" end="6"/>
                                            </p:txEl>
                                          </p:spTgt>
                                        </p:tgtEl>
                                        <p:attrNameLst>
                                          <p:attrName>style.visibility</p:attrName>
                                        </p:attrNameLst>
                                      </p:cBhvr>
                                      <p:to>
                                        <p:strVal val="visible"/>
                                      </p:to>
                                    </p:set>
                                    <p:animEffect transition="in" filter="barn(inVertical)">
                                      <p:cBhvr>
                                        <p:cTn id="48" dur="500"/>
                                        <p:tgtEl>
                                          <p:spTgt spid="3">
                                            <p:txEl>
                                              <p:pRg st="6" end="6"/>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3">
                                            <p:txEl>
                                              <p:pRg st="8" end="8"/>
                                            </p:txEl>
                                          </p:spTgt>
                                        </p:tgtEl>
                                        <p:attrNameLst>
                                          <p:attrName>style.visibility</p:attrName>
                                        </p:attrNameLst>
                                      </p:cBhvr>
                                      <p:to>
                                        <p:strVal val="visible"/>
                                      </p:to>
                                    </p:set>
                                    <p:animEffect transition="in" filter="fade">
                                      <p:cBhvr>
                                        <p:cTn id="53" dur="1000"/>
                                        <p:tgtEl>
                                          <p:spTgt spid="3">
                                            <p:txEl>
                                              <p:pRg st="8" end="8"/>
                                            </p:txEl>
                                          </p:spTgt>
                                        </p:tgtEl>
                                      </p:cBhvr>
                                    </p:animEffect>
                                    <p:anim calcmode="lin" valueType="num">
                                      <p:cBhvr>
                                        <p:cTn id="5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7772400" cy="1143000"/>
          </a:xfrm>
        </p:spPr>
        <p:txBody>
          <a:bodyPr>
            <a:normAutofit fontScale="90000"/>
          </a:bodyPr>
          <a:lstStyle/>
          <a:p>
            <a:r>
              <a:rPr lang="en-US" dirty="0" smtClean="0"/>
              <a:t>Round Robin</a:t>
            </a:r>
            <a:br>
              <a:rPr lang="en-US" dirty="0" smtClean="0"/>
            </a:br>
            <a:r>
              <a:rPr lang="en-US" dirty="0" smtClean="0"/>
              <a:t>General formula</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smtClean="0"/>
                  <a:t>If there were n players, how many tournaments would have to be played?</a:t>
                </a:r>
              </a:p>
              <a:p>
                <a:endParaRPr lang="en-US" dirty="0" smtClean="0"/>
              </a:p>
              <a:p>
                <a:endParaRPr lang="en-US" dirty="0"/>
              </a:p>
              <a:p>
                <a:pPr marL="2240280" lvl="5" indent="0">
                  <a:buNone/>
                </a:pPr>
                <a:r>
                  <a:rPr lang="en-US" sz="3800" dirty="0" smtClean="0"/>
                  <a:t>      </a:t>
                </a:r>
                <a14:m>
                  <m:oMath xmlns:m="http://schemas.openxmlformats.org/officeDocument/2006/math">
                    <m:f>
                      <m:fPr>
                        <m:ctrlPr>
                          <a:rPr lang="en-US" sz="3800" i="1">
                            <a:latin typeface="Cambria Math"/>
                          </a:rPr>
                        </m:ctrlPr>
                      </m:fPr>
                      <m:num>
                        <m:r>
                          <a:rPr lang="en-US" sz="3800" b="0" i="1" smtClean="0">
                            <a:latin typeface="Cambria Math"/>
                          </a:rPr>
                          <m:t>𝑛</m:t>
                        </m:r>
                        <m:r>
                          <a:rPr lang="en-US" sz="3800" b="0" i="1" smtClean="0">
                            <a:latin typeface="Cambria Math"/>
                          </a:rPr>
                          <m:t>(</m:t>
                        </m:r>
                        <m:r>
                          <a:rPr lang="en-US" sz="3800" b="0" i="1" smtClean="0">
                            <a:latin typeface="Cambria Math"/>
                          </a:rPr>
                          <m:t>𝑛</m:t>
                        </m:r>
                        <m:r>
                          <a:rPr lang="en-US" sz="3800" b="0" i="1" smtClean="0">
                            <a:latin typeface="Cambria Math"/>
                          </a:rPr>
                          <m:t>−1)</m:t>
                        </m:r>
                      </m:num>
                      <m:den>
                        <m:r>
                          <a:rPr lang="en-US" sz="3800" i="1">
                            <a:latin typeface="Cambria Math"/>
                          </a:rPr>
                          <m:t>2</m:t>
                        </m:r>
                      </m:den>
                    </m:f>
                  </m:oMath>
                </a14:m>
                <a:endParaRPr lang="en-US" sz="3800" dirty="0"/>
              </a:p>
              <a:p>
                <a:pPr marL="68580" indent="0">
                  <a:buNone/>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a:stretch>
                  <a:fillRect l="-706" t="-817"/>
                </a:stretch>
              </a:blipFill>
            </p:spPr>
            <p:txBody>
              <a:bodyPr/>
              <a:lstStyle/>
              <a:p>
                <a:r>
                  <a:rPr lang="en-US">
                    <a:noFill/>
                  </a:rPr>
                  <a:t> </a:t>
                </a:r>
              </a:p>
            </p:txBody>
          </p:sp>
        </mc:Fallback>
      </mc:AlternateContent>
    </p:spTree>
    <p:extLst>
      <p:ext uri="{BB962C8B-B14F-4D97-AF65-F5344CB8AC3E}">
        <p14:creationId xmlns:p14="http://schemas.microsoft.com/office/powerpoint/2010/main" val="1302821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p:cTn id="19"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0"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21"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22"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Fruit Problem</a:t>
            </a:r>
            <a:endParaRPr lang="en-US" dirty="0"/>
          </a:p>
        </p:txBody>
      </p:sp>
      <p:sp>
        <p:nvSpPr>
          <p:cNvPr id="3" name="Content Placeholder 2"/>
          <p:cNvSpPr>
            <a:spLocks noGrp="1"/>
          </p:cNvSpPr>
          <p:nvPr>
            <p:ph idx="1"/>
          </p:nvPr>
        </p:nvSpPr>
        <p:spPr/>
        <p:txBody>
          <a:bodyPr/>
          <a:lstStyle/>
          <a:p>
            <a:r>
              <a:rPr lang="en-US" dirty="0" smtClean="0"/>
              <a:t>There are three bags of fruit in front of you.  One bag contains all apples, one bag contains all oranges, and one bag contains apples and oranges.  Each bag is labeled with one of the labels:  Apples, Oranges, or Apples &amp; Oranges.  However each bag is incorrectly labeled.  Your task is to select one bag and reach in and grab one piece of fruit.  Having done this and using the information above can you label each bag correctly?</a:t>
            </a:r>
            <a:endParaRPr lang="en-US" dirty="0"/>
          </a:p>
        </p:txBody>
      </p:sp>
      <p:pic>
        <p:nvPicPr>
          <p:cNvPr id="1026" name="Picture 2" descr="C:\Users\cshatto\AppData\Local\Microsoft\Windows\Temporary Internet Files\Content.IE5\6MF0DRB1\MP900422876[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0600" y="3937000"/>
            <a:ext cx="1827372" cy="12192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cshatto\AppData\Local\Microsoft\Windows\Temporary Internet Files\Content.IE5\VPJ48RL1\MP900439292[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7600" y="3888685"/>
            <a:ext cx="1820996" cy="12192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cshatto\AppData\Local\Microsoft\Windows\Temporary Internet Files\Content.IE5\6MF0DRB1\MP900049539[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48400" y="3892804"/>
            <a:ext cx="1763162" cy="11871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768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026"/>
                                        </p:tgtEl>
                                        <p:attrNameLst>
                                          <p:attrName>style.visibility</p:attrName>
                                        </p:attrNameLst>
                                      </p:cBhvr>
                                      <p:to>
                                        <p:strVal val="visible"/>
                                      </p:to>
                                    </p:set>
                                    <p:anim calcmode="lin" valueType="num">
                                      <p:cBhvr>
                                        <p:cTn id="19" dur="500" fill="hold"/>
                                        <p:tgtEl>
                                          <p:spTgt spid="1026"/>
                                        </p:tgtEl>
                                        <p:attrNameLst>
                                          <p:attrName>ppt_w</p:attrName>
                                        </p:attrNameLst>
                                      </p:cBhvr>
                                      <p:tavLst>
                                        <p:tav tm="0">
                                          <p:val>
                                            <p:fltVal val="0"/>
                                          </p:val>
                                        </p:tav>
                                        <p:tav tm="100000">
                                          <p:val>
                                            <p:strVal val="#ppt_w"/>
                                          </p:val>
                                        </p:tav>
                                      </p:tavLst>
                                    </p:anim>
                                    <p:anim calcmode="lin" valueType="num">
                                      <p:cBhvr>
                                        <p:cTn id="20" dur="500" fill="hold"/>
                                        <p:tgtEl>
                                          <p:spTgt spid="1026"/>
                                        </p:tgtEl>
                                        <p:attrNameLst>
                                          <p:attrName>ppt_h</p:attrName>
                                        </p:attrNameLst>
                                      </p:cBhvr>
                                      <p:tavLst>
                                        <p:tav tm="0">
                                          <p:val>
                                            <p:fltVal val="0"/>
                                          </p:val>
                                        </p:tav>
                                        <p:tav tm="100000">
                                          <p:val>
                                            <p:strVal val="#ppt_h"/>
                                          </p:val>
                                        </p:tav>
                                      </p:tavLst>
                                    </p:anim>
                                    <p:animEffect transition="in" filter="fade">
                                      <p:cBhvr>
                                        <p:cTn id="21" dur="500"/>
                                        <p:tgtEl>
                                          <p:spTgt spid="1026"/>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1028"/>
                                        </p:tgtEl>
                                        <p:attrNameLst>
                                          <p:attrName>style.visibility</p:attrName>
                                        </p:attrNameLst>
                                      </p:cBhvr>
                                      <p:to>
                                        <p:strVal val="visible"/>
                                      </p:to>
                                    </p:set>
                                    <p:anim calcmode="lin" valueType="num">
                                      <p:cBhvr>
                                        <p:cTn id="26" dur="500" fill="hold"/>
                                        <p:tgtEl>
                                          <p:spTgt spid="1028"/>
                                        </p:tgtEl>
                                        <p:attrNameLst>
                                          <p:attrName>ppt_w</p:attrName>
                                        </p:attrNameLst>
                                      </p:cBhvr>
                                      <p:tavLst>
                                        <p:tav tm="0">
                                          <p:val>
                                            <p:fltVal val="0"/>
                                          </p:val>
                                        </p:tav>
                                        <p:tav tm="100000">
                                          <p:val>
                                            <p:strVal val="#ppt_w"/>
                                          </p:val>
                                        </p:tav>
                                      </p:tavLst>
                                    </p:anim>
                                    <p:anim calcmode="lin" valueType="num">
                                      <p:cBhvr>
                                        <p:cTn id="27" dur="500" fill="hold"/>
                                        <p:tgtEl>
                                          <p:spTgt spid="1028"/>
                                        </p:tgtEl>
                                        <p:attrNameLst>
                                          <p:attrName>ppt_h</p:attrName>
                                        </p:attrNameLst>
                                      </p:cBhvr>
                                      <p:tavLst>
                                        <p:tav tm="0">
                                          <p:val>
                                            <p:fltVal val="0"/>
                                          </p:val>
                                        </p:tav>
                                        <p:tav tm="100000">
                                          <p:val>
                                            <p:strVal val="#ppt_h"/>
                                          </p:val>
                                        </p:tav>
                                      </p:tavLst>
                                    </p:anim>
                                    <p:animEffect transition="in" filter="fade">
                                      <p:cBhvr>
                                        <p:cTn id="28" dur="500"/>
                                        <p:tgtEl>
                                          <p:spTgt spid="1028"/>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1027"/>
                                        </p:tgtEl>
                                        <p:attrNameLst>
                                          <p:attrName>style.visibility</p:attrName>
                                        </p:attrNameLst>
                                      </p:cBhvr>
                                      <p:to>
                                        <p:strVal val="visible"/>
                                      </p:to>
                                    </p:set>
                                    <p:anim calcmode="lin" valueType="num">
                                      <p:cBhvr>
                                        <p:cTn id="33" dur="500" fill="hold"/>
                                        <p:tgtEl>
                                          <p:spTgt spid="1027"/>
                                        </p:tgtEl>
                                        <p:attrNameLst>
                                          <p:attrName>ppt_w</p:attrName>
                                        </p:attrNameLst>
                                      </p:cBhvr>
                                      <p:tavLst>
                                        <p:tav tm="0">
                                          <p:val>
                                            <p:fltVal val="0"/>
                                          </p:val>
                                        </p:tav>
                                        <p:tav tm="100000">
                                          <p:val>
                                            <p:strVal val="#ppt_w"/>
                                          </p:val>
                                        </p:tav>
                                      </p:tavLst>
                                    </p:anim>
                                    <p:anim calcmode="lin" valueType="num">
                                      <p:cBhvr>
                                        <p:cTn id="34" dur="500" fill="hold"/>
                                        <p:tgtEl>
                                          <p:spTgt spid="1027"/>
                                        </p:tgtEl>
                                        <p:attrNameLst>
                                          <p:attrName>ppt_h</p:attrName>
                                        </p:attrNameLst>
                                      </p:cBhvr>
                                      <p:tavLst>
                                        <p:tav tm="0">
                                          <p:val>
                                            <p:fltVal val="0"/>
                                          </p:val>
                                        </p:tav>
                                        <p:tav tm="100000">
                                          <p:val>
                                            <p:strVal val="#ppt_h"/>
                                          </p:val>
                                        </p:tav>
                                      </p:tavLst>
                                    </p:anim>
                                    <p:animEffect transition="in" filter="fade">
                                      <p:cBhvr>
                                        <p:cTn id="35"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Problems? . . .</a:t>
            </a:r>
            <a:endParaRPr lang="en-US" dirty="0"/>
          </a:p>
        </p:txBody>
      </p:sp>
      <p:sp>
        <p:nvSpPr>
          <p:cNvPr id="3" name="Content Placeholder 2"/>
          <p:cNvSpPr>
            <a:spLocks noGrp="1"/>
          </p:cNvSpPr>
          <p:nvPr>
            <p:ph idx="1"/>
          </p:nvPr>
        </p:nvSpPr>
        <p:spPr>
          <a:xfrm>
            <a:off x="30228" y="1219200"/>
            <a:ext cx="8915400" cy="4267200"/>
          </a:xfrm>
        </p:spPr>
        <p:txBody>
          <a:bodyPr>
            <a:normAutofit lnSpcReduction="10000"/>
          </a:bodyPr>
          <a:lstStyle/>
          <a:p>
            <a:r>
              <a:rPr lang="en-US" dirty="0"/>
              <a:t>"The problem is not that there are problems. The problem is expecting otherwise and thinking that having problems is a problem</a:t>
            </a:r>
            <a:r>
              <a:rPr lang="en-US" dirty="0" smtClean="0"/>
              <a:t>.“   </a:t>
            </a:r>
            <a:r>
              <a:rPr lang="en-US" dirty="0"/>
              <a:t>Theodore </a:t>
            </a:r>
            <a:r>
              <a:rPr lang="en-US" dirty="0" smtClean="0"/>
              <a:t>Rubin</a:t>
            </a:r>
          </a:p>
          <a:p>
            <a:endParaRPr lang="en-US" dirty="0"/>
          </a:p>
          <a:p>
            <a:r>
              <a:rPr lang="en-US" dirty="0"/>
              <a:t>The best way to escape from a problem is to solve it.--Brendan Francis</a:t>
            </a:r>
          </a:p>
          <a:p>
            <a:endParaRPr lang="en-US" dirty="0" smtClean="0"/>
          </a:p>
          <a:p>
            <a:r>
              <a:rPr lang="en-US" dirty="0"/>
              <a:t>Every problem contains within itself the seeds of its own solution.--Stanley </a:t>
            </a:r>
            <a:r>
              <a:rPr lang="en-US" dirty="0" smtClean="0"/>
              <a:t>Arnold</a:t>
            </a:r>
          </a:p>
          <a:p>
            <a:endParaRPr lang="en-US" dirty="0"/>
          </a:p>
          <a:p>
            <a:r>
              <a:rPr lang="en-US" dirty="0"/>
              <a:t>It isn't that they can't see the solution. It's that they can't see the problem.--G. K. </a:t>
            </a:r>
            <a:r>
              <a:rPr lang="en-US" dirty="0" smtClean="0"/>
              <a:t>Chesterton</a:t>
            </a:r>
          </a:p>
          <a:p>
            <a:endParaRPr lang="en-US" dirty="0"/>
          </a:p>
          <a:p>
            <a:r>
              <a:rPr lang="en-US" dirty="0"/>
              <a:t>Problems are to the mind what exercise is to the muscles, they toughen and make strong. </a:t>
            </a:r>
            <a:r>
              <a:rPr lang="en-US"/>
              <a:t>- Norman Vincent Peale</a:t>
            </a:r>
          </a:p>
          <a:p>
            <a:endParaRPr lang="en-US" dirty="0" smtClean="0"/>
          </a:p>
          <a:p>
            <a:endParaRPr lang="en-US" dirty="0"/>
          </a:p>
          <a:p>
            <a:endParaRPr lang="en-US" dirty="0"/>
          </a:p>
          <a:p>
            <a:endParaRPr lang="en-US" dirty="0" smtClean="0"/>
          </a:p>
          <a:p>
            <a:endParaRPr lang="en-US" dirty="0"/>
          </a:p>
          <a:p>
            <a:endParaRPr lang="en-US" dirty="0"/>
          </a:p>
        </p:txBody>
      </p:sp>
    </p:spTree>
    <p:extLst>
      <p:ext uri="{BB962C8B-B14F-4D97-AF65-F5344CB8AC3E}">
        <p14:creationId xmlns:p14="http://schemas.microsoft.com/office/powerpoint/2010/main" val="42028726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Problem solving?</a:t>
            </a:r>
            <a:endParaRPr lang="en-US" dirty="0"/>
          </a:p>
        </p:txBody>
      </p:sp>
      <p:sp>
        <p:nvSpPr>
          <p:cNvPr id="3" name="Content Placeholder 2"/>
          <p:cNvSpPr>
            <a:spLocks noGrp="1"/>
          </p:cNvSpPr>
          <p:nvPr>
            <p:ph idx="1"/>
          </p:nvPr>
        </p:nvSpPr>
        <p:spPr/>
        <p:txBody>
          <a:bodyPr/>
          <a:lstStyle/>
          <a:p>
            <a:r>
              <a:rPr lang="en-US" dirty="0" smtClean="0"/>
              <a:t>Problem solving has long been recognized as one of the hallmarks of mathematics.</a:t>
            </a:r>
          </a:p>
          <a:p>
            <a:r>
              <a:rPr lang="en-US" dirty="0" smtClean="0"/>
              <a:t>“Solving a problem means finding a way out of difficulty,  a way around an obstacle,  attaining an aim which was not immediately attainable.”  George </a:t>
            </a:r>
            <a:r>
              <a:rPr lang="en-US" dirty="0" err="1" smtClean="0"/>
              <a:t>Polya</a:t>
            </a:r>
            <a:r>
              <a:rPr lang="en-US" dirty="0" smtClean="0"/>
              <a:t> (1887-1985).</a:t>
            </a:r>
            <a:endParaRPr lang="en-US" dirty="0"/>
          </a:p>
        </p:txBody>
      </p:sp>
    </p:spTree>
    <p:extLst>
      <p:ext uri="{BB962C8B-B14F-4D97-AF65-F5344CB8AC3E}">
        <p14:creationId xmlns:p14="http://schemas.microsoft.com/office/powerpoint/2010/main" val="862790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Good Mathematical problem solving occurs when :</a:t>
            </a:r>
            <a:endParaRPr lang="en-US" dirty="0"/>
          </a:p>
        </p:txBody>
      </p:sp>
      <p:sp>
        <p:nvSpPr>
          <p:cNvPr id="3" name="Content Placeholder 2"/>
          <p:cNvSpPr>
            <a:spLocks noGrp="1"/>
          </p:cNvSpPr>
          <p:nvPr>
            <p:ph idx="1"/>
          </p:nvPr>
        </p:nvSpPr>
        <p:spPr/>
        <p:txBody>
          <a:bodyPr>
            <a:normAutofit/>
          </a:bodyPr>
          <a:lstStyle/>
          <a:p>
            <a:r>
              <a:rPr lang="en-US" dirty="0" smtClean="0"/>
              <a:t>Students are presented with a situation that they understand but do not know how to proceed directly to a solution.</a:t>
            </a:r>
          </a:p>
          <a:p>
            <a:r>
              <a:rPr lang="en-US" dirty="0" smtClean="0"/>
              <a:t>Students are interested in finding the solution and attempt to do so.</a:t>
            </a:r>
          </a:p>
          <a:p>
            <a:r>
              <a:rPr lang="en-US" dirty="0" smtClean="0"/>
              <a:t>Students are required to use mathematical ideas to solve the problem.</a:t>
            </a:r>
          </a:p>
          <a:p>
            <a:endParaRPr lang="en-US" dirty="0"/>
          </a:p>
          <a:p>
            <a:endParaRPr lang="en-US" dirty="0" smtClean="0"/>
          </a:p>
          <a:p>
            <a:r>
              <a:rPr lang="en-US" dirty="0" smtClean="0"/>
              <a:t>Note:  A reasonable amount of tension and discomfort improves problem-solving performance.  Mathematical experience often determines whether situations are </a:t>
            </a:r>
            <a:r>
              <a:rPr lang="en-US" i="1" dirty="0" smtClean="0"/>
              <a:t>problems</a:t>
            </a:r>
            <a:r>
              <a:rPr lang="en-US" dirty="0" smtClean="0"/>
              <a:t> or </a:t>
            </a:r>
            <a:r>
              <a:rPr lang="en-US" i="1" dirty="0" smtClean="0"/>
              <a:t>exercises</a:t>
            </a:r>
            <a:r>
              <a:rPr lang="en-US" dirty="0" smtClean="0"/>
              <a:t>.</a:t>
            </a:r>
            <a:endParaRPr lang="en-US" dirty="0"/>
          </a:p>
        </p:txBody>
      </p:sp>
    </p:spTree>
    <p:extLst>
      <p:ext uri="{BB962C8B-B14F-4D97-AF65-F5344CB8AC3E}">
        <p14:creationId xmlns:p14="http://schemas.microsoft.com/office/powerpoint/2010/main" val="3370907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anim calcmode="lin" valueType="num">
                                      <p:cBhvr>
                                        <p:cTn id="2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p:cTn id="33"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34"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35" dur="1000" fill="hold"/>
                                        <p:tgtEl>
                                          <p:spTgt spid="3">
                                            <p:txEl>
                                              <p:pRg st="5" end="5"/>
                                            </p:txEl>
                                          </p:spTgt>
                                        </p:tgtEl>
                                        <p:attrNameLst>
                                          <p:attrName>style.rotation</p:attrName>
                                        </p:attrNameLst>
                                      </p:cBhvr>
                                      <p:tavLst>
                                        <p:tav tm="0">
                                          <p:val>
                                            <p:fltVal val="90"/>
                                          </p:val>
                                        </p:tav>
                                        <p:tav tm="100000">
                                          <p:val>
                                            <p:fltVal val="0"/>
                                          </p:val>
                                        </p:tav>
                                      </p:tavLst>
                                    </p:anim>
                                    <p:animEffect transition="in" filter="fade">
                                      <p:cBhvr>
                                        <p:cTn id="36"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problems to consider</a:t>
            </a:r>
            <a:endParaRPr lang="en-US" dirty="0"/>
          </a:p>
        </p:txBody>
      </p:sp>
      <p:pic>
        <p:nvPicPr>
          <p:cNvPr id="2050" name="Picture 2" descr="C:\Users\cshatto\AppData\Local\Microsoft\Windows\Temporary Internet Files\Content.IE5\0YXZLI4J\MC900433882[1].pn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295400" y="2193798"/>
            <a:ext cx="1524000" cy="152400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cshatto\AppData\Local\Microsoft\Windows\Temporary Internet Files\Content.IE5\0YXZLI4J\MC900343847[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95800" y="2303318"/>
            <a:ext cx="1794053" cy="1339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0716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 calcmode="lin" valueType="num">
                                      <p:cBhvr>
                                        <p:cTn id="12" dur="500" fill="hold"/>
                                        <p:tgtEl>
                                          <p:spTgt spid="2050"/>
                                        </p:tgtEl>
                                        <p:attrNameLst>
                                          <p:attrName>ppt_w</p:attrName>
                                        </p:attrNameLst>
                                      </p:cBhvr>
                                      <p:tavLst>
                                        <p:tav tm="0">
                                          <p:val>
                                            <p:fltVal val="0"/>
                                          </p:val>
                                        </p:tav>
                                        <p:tav tm="100000">
                                          <p:val>
                                            <p:strVal val="#ppt_w"/>
                                          </p:val>
                                        </p:tav>
                                      </p:tavLst>
                                    </p:anim>
                                    <p:anim calcmode="lin" valueType="num">
                                      <p:cBhvr>
                                        <p:cTn id="13" dur="500" fill="hold"/>
                                        <p:tgtEl>
                                          <p:spTgt spid="2050"/>
                                        </p:tgtEl>
                                        <p:attrNameLst>
                                          <p:attrName>ppt_h</p:attrName>
                                        </p:attrNameLst>
                                      </p:cBhvr>
                                      <p:tavLst>
                                        <p:tav tm="0">
                                          <p:val>
                                            <p:fltVal val="0"/>
                                          </p:val>
                                        </p:tav>
                                        <p:tav tm="100000">
                                          <p:val>
                                            <p:strVal val="#ppt_h"/>
                                          </p:val>
                                        </p:tav>
                                      </p:tavLst>
                                    </p:anim>
                                    <p:animEffect transition="in" filter="fade">
                                      <p:cBhvr>
                                        <p:cTn id="14" dur="500"/>
                                        <p:tgtEl>
                                          <p:spTgt spid="205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2051"/>
                                        </p:tgtEl>
                                        <p:attrNameLst>
                                          <p:attrName>style.visibility</p:attrName>
                                        </p:attrNameLst>
                                      </p:cBhvr>
                                      <p:to>
                                        <p:strVal val="visible"/>
                                      </p:to>
                                    </p:set>
                                    <p:anim calcmode="lin" valueType="num">
                                      <p:cBhvr>
                                        <p:cTn id="19" dur="500" fill="hold"/>
                                        <p:tgtEl>
                                          <p:spTgt spid="2051"/>
                                        </p:tgtEl>
                                        <p:attrNameLst>
                                          <p:attrName>ppt_w</p:attrName>
                                        </p:attrNameLst>
                                      </p:cBhvr>
                                      <p:tavLst>
                                        <p:tav tm="0">
                                          <p:val>
                                            <p:fltVal val="0"/>
                                          </p:val>
                                        </p:tav>
                                        <p:tav tm="100000">
                                          <p:val>
                                            <p:strVal val="#ppt_w"/>
                                          </p:val>
                                        </p:tav>
                                      </p:tavLst>
                                    </p:anim>
                                    <p:anim calcmode="lin" valueType="num">
                                      <p:cBhvr>
                                        <p:cTn id="20" dur="500" fill="hold"/>
                                        <p:tgtEl>
                                          <p:spTgt spid="2051"/>
                                        </p:tgtEl>
                                        <p:attrNameLst>
                                          <p:attrName>ppt_h</p:attrName>
                                        </p:attrNameLst>
                                      </p:cBhvr>
                                      <p:tavLst>
                                        <p:tav tm="0">
                                          <p:val>
                                            <p:fltVal val="0"/>
                                          </p:val>
                                        </p:tav>
                                        <p:tav tm="100000">
                                          <p:val>
                                            <p:strVal val="#ppt_h"/>
                                          </p:val>
                                        </p:tav>
                                      </p:tavLst>
                                    </p:anim>
                                    <p:animEffect transition="in" filter="fade">
                                      <p:cBhvr>
                                        <p:cTn id="21"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George </a:t>
            </a:r>
            <a:r>
              <a:rPr lang="en-US" dirty="0" err="1" smtClean="0"/>
              <a:t>Polya</a:t>
            </a:r>
            <a:r>
              <a:rPr lang="en-US" dirty="0" smtClean="0"/>
              <a:t> (1887 – 1995)</a:t>
            </a:r>
            <a:endParaRPr lang="en-US" dirty="0"/>
          </a:p>
        </p:txBody>
      </p:sp>
      <p:sp>
        <p:nvSpPr>
          <p:cNvPr id="3" name="Content Placeholder 2"/>
          <p:cNvSpPr>
            <a:spLocks noGrp="1"/>
          </p:cNvSpPr>
          <p:nvPr>
            <p:ph idx="1"/>
          </p:nvPr>
        </p:nvSpPr>
        <p:spPr/>
        <p:txBody>
          <a:bodyPr/>
          <a:lstStyle/>
          <a:p>
            <a:r>
              <a:rPr lang="en-US" dirty="0" smtClean="0"/>
              <a:t>Born in Hungary</a:t>
            </a:r>
          </a:p>
          <a:p>
            <a:r>
              <a:rPr lang="en-US" dirty="0" smtClean="0"/>
              <a:t>Received his Ph.D. from the University of Budapest</a:t>
            </a:r>
          </a:p>
          <a:p>
            <a:r>
              <a:rPr lang="en-US" dirty="0" smtClean="0"/>
              <a:t>Moved to the United States in 1940</a:t>
            </a:r>
          </a:p>
          <a:p>
            <a:r>
              <a:rPr lang="en-US" dirty="0" smtClean="0"/>
              <a:t>After a brief stay at Brown University he joined the faculty at Stanford University</a:t>
            </a:r>
          </a:p>
          <a:p>
            <a:r>
              <a:rPr lang="en-US" dirty="0" smtClean="0"/>
              <a:t>He focused on the vital importance of mathematics education</a:t>
            </a:r>
          </a:p>
          <a:p>
            <a:r>
              <a:rPr lang="en-US" dirty="0" smtClean="0"/>
              <a:t>Published 10 books including </a:t>
            </a:r>
            <a:r>
              <a:rPr lang="en-US" i="1" dirty="0" smtClean="0"/>
              <a:t>How to Solve It </a:t>
            </a:r>
            <a:r>
              <a:rPr lang="en-US" dirty="0" smtClean="0"/>
              <a:t>(1945)</a:t>
            </a:r>
          </a:p>
          <a:p>
            <a:r>
              <a:rPr lang="en-US" dirty="0" smtClean="0"/>
              <a:t>Developed the four-step problem-solving process</a:t>
            </a:r>
            <a:endParaRPr lang="en-US" dirty="0"/>
          </a:p>
        </p:txBody>
      </p:sp>
    </p:spTree>
    <p:extLst>
      <p:ext uri="{BB962C8B-B14F-4D97-AF65-F5344CB8AC3E}">
        <p14:creationId xmlns:p14="http://schemas.microsoft.com/office/powerpoint/2010/main" val="2026428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anim calcmode="lin" valueType="num">
                                      <p:cBhvr>
                                        <p:cTn id="2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fade">
                                      <p:cBhvr>
                                        <p:cTn id="33" dur="1000"/>
                                        <p:tgtEl>
                                          <p:spTgt spid="3">
                                            <p:txEl>
                                              <p:pRg st="3" end="3"/>
                                            </p:txEl>
                                          </p:spTgt>
                                        </p:tgtEl>
                                      </p:cBhvr>
                                    </p:animEffect>
                                    <p:anim calcmode="lin" valueType="num">
                                      <p:cBhvr>
                                        <p:cTn id="3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3">
                                            <p:txEl>
                                              <p:pRg st="4" end="4"/>
                                            </p:txEl>
                                          </p:spTgt>
                                        </p:tgtEl>
                                        <p:attrNameLst>
                                          <p:attrName>style.visibility</p:attrName>
                                        </p:attrNameLst>
                                      </p:cBhvr>
                                      <p:to>
                                        <p:strVal val="visible"/>
                                      </p:to>
                                    </p:set>
                                    <p:animEffect transition="in" filter="fade">
                                      <p:cBhvr>
                                        <p:cTn id="40" dur="1000"/>
                                        <p:tgtEl>
                                          <p:spTgt spid="3">
                                            <p:txEl>
                                              <p:pRg st="4" end="4"/>
                                            </p:txEl>
                                          </p:spTgt>
                                        </p:tgtEl>
                                      </p:cBhvr>
                                    </p:animEffect>
                                    <p:anim calcmode="lin" valueType="num">
                                      <p:cBhvr>
                                        <p:cTn id="4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Effect transition="in" filter="fade">
                                      <p:cBhvr>
                                        <p:cTn id="47" dur="1000"/>
                                        <p:tgtEl>
                                          <p:spTgt spid="3">
                                            <p:txEl>
                                              <p:pRg st="5" end="5"/>
                                            </p:txEl>
                                          </p:spTgt>
                                        </p:tgtEl>
                                      </p:cBhvr>
                                    </p:animEffect>
                                    <p:anim calcmode="lin" valueType="num">
                                      <p:cBhvr>
                                        <p:cTn id="4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9"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nodeType="clickEffect">
                                  <p:stCondLst>
                                    <p:cond delay="0"/>
                                  </p:stCondLst>
                                  <p:childTnLst>
                                    <p:set>
                                      <p:cBhvr>
                                        <p:cTn id="53" dur="1" fill="hold">
                                          <p:stCondLst>
                                            <p:cond delay="0"/>
                                          </p:stCondLst>
                                        </p:cTn>
                                        <p:tgtEl>
                                          <p:spTgt spid="3">
                                            <p:txEl>
                                              <p:pRg st="6" end="6"/>
                                            </p:txEl>
                                          </p:spTgt>
                                        </p:tgtEl>
                                        <p:attrNameLst>
                                          <p:attrName>style.visibility</p:attrName>
                                        </p:attrNameLst>
                                      </p:cBhvr>
                                      <p:to>
                                        <p:strVal val="visible"/>
                                      </p:to>
                                    </p:set>
                                    <p:anim calcmode="lin" valueType="num">
                                      <p:cBhvr>
                                        <p:cTn id="54"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55"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56"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Four-step problem-solving process</a:t>
            </a:r>
            <a:endParaRPr lang="en-US" dirty="0"/>
          </a:p>
        </p:txBody>
      </p:sp>
      <p:sp>
        <p:nvSpPr>
          <p:cNvPr id="3" name="Content Placeholder 2"/>
          <p:cNvSpPr>
            <a:spLocks noGrp="1"/>
          </p:cNvSpPr>
          <p:nvPr>
            <p:ph idx="1"/>
          </p:nvPr>
        </p:nvSpPr>
        <p:spPr/>
        <p:txBody>
          <a:bodyPr/>
          <a:lstStyle/>
          <a:p>
            <a:r>
              <a:rPr lang="en-US" dirty="0" smtClean="0"/>
              <a:t>1. 	Understand the problem</a:t>
            </a:r>
          </a:p>
          <a:p>
            <a:endParaRPr lang="en-US" dirty="0"/>
          </a:p>
          <a:p>
            <a:r>
              <a:rPr lang="en-US" dirty="0" smtClean="0"/>
              <a:t>2.	Devise a plan</a:t>
            </a:r>
          </a:p>
          <a:p>
            <a:endParaRPr lang="en-US" dirty="0"/>
          </a:p>
          <a:p>
            <a:r>
              <a:rPr lang="en-US" dirty="0" smtClean="0"/>
              <a:t>3.	Carry out the plan</a:t>
            </a:r>
          </a:p>
          <a:p>
            <a:endParaRPr lang="en-US" dirty="0"/>
          </a:p>
          <a:p>
            <a:r>
              <a:rPr lang="en-US" dirty="0" smtClean="0"/>
              <a:t>4.	Look back</a:t>
            </a:r>
            <a:endParaRPr lang="en-US" dirty="0"/>
          </a:p>
        </p:txBody>
      </p:sp>
      <p:pic>
        <p:nvPicPr>
          <p:cNvPr id="3074" name="Picture 2" descr="C:\Users\cshatto\AppData\Local\Microsoft\Windows\Temporary Internet Files\Content.IE5\BDK5ARR0\MP900439485[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10200" y="1559065"/>
            <a:ext cx="1676400" cy="1119197"/>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cshatto\AppData\Local\Microsoft\Windows\Temporary Internet Files\Content.IE5\LB79W3DG\MM900323763[1].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3638690" y="2085667"/>
            <a:ext cx="1486335" cy="1606443"/>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cshatto\AppData\Local\Microsoft\Windows\Temporary Internet Files\Content.IE5\0YXZLI4J\MC910216310[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22546" y="3228638"/>
            <a:ext cx="2211853" cy="926944"/>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C:\Users\cshatto\AppData\Local\Microsoft\Windows\Temporary Internet Files\Content.IE5\0YXZLI4J\MM900395755[1].gif"/>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4038599" y="4267200"/>
            <a:ext cx="1789547" cy="805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6551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3074"/>
                                        </p:tgtEl>
                                        <p:attrNameLst>
                                          <p:attrName>style.visibility</p:attrName>
                                        </p:attrNameLst>
                                      </p:cBhvr>
                                      <p:to>
                                        <p:strVal val="visible"/>
                                      </p:to>
                                    </p:set>
                                    <p:anim calcmode="lin" valueType="num">
                                      <p:cBhvr>
                                        <p:cTn id="19" dur="500" fill="hold"/>
                                        <p:tgtEl>
                                          <p:spTgt spid="3074"/>
                                        </p:tgtEl>
                                        <p:attrNameLst>
                                          <p:attrName>ppt_w</p:attrName>
                                        </p:attrNameLst>
                                      </p:cBhvr>
                                      <p:tavLst>
                                        <p:tav tm="0">
                                          <p:val>
                                            <p:fltVal val="0"/>
                                          </p:val>
                                        </p:tav>
                                        <p:tav tm="100000">
                                          <p:val>
                                            <p:strVal val="#ppt_w"/>
                                          </p:val>
                                        </p:tav>
                                      </p:tavLst>
                                    </p:anim>
                                    <p:anim calcmode="lin" valueType="num">
                                      <p:cBhvr>
                                        <p:cTn id="20" dur="500" fill="hold"/>
                                        <p:tgtEl>
                                          <p:spTgt spid="3074"/>
                                        </p:tgtEl>
                                        <p:attrNameLst>
                                          <p:attrName>ppt_h</p:attrName>
                                        </p:attrNameLst>
                                      </p:cBhvr>
                                      <p:tavLst>
                                        <p:tav tm="0">
                                          <p:val>
                                            <p:fltVal val="0"/>
                                          </p:val>
                                        </p:tav>
                                        <p:tav tm="100000">
                                          <p:val>
                                            <p:strVal val="#ppt_h"/>
                                          </p:val>
                                        </p:tav>
                                      </p:tavLst>
                                    </p:anim>
                                    <p:animEffect transition="in" filter="fade">
                                      <p:cBhvr>
                                        <p:cTn id="21" dur="500"/>
                                        <p:tgtEl>
                                          <p:spTgt spid="3074"/>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anim calcmode="lin" valueType="num">
                                      <p:cBhvr>
                                        <p:cTn id="2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3075"/>
                                        </p:tgtEl>
                                        <p:attrNameLst>
                                          <p:attrName>style.visibility</p:attrName>
                                        </p:attrNameLst>
                                      </p:cBhvr>
                                      <p:to>
                                        <p:strVal val="visible"/>
                                      </p:to>
                                    </p:set>
                                    <p:anim calcmode="lin" valueType="num">
                                      <p:cBhvr>
                                        <p:cTn id="33" dur="500" fill="hold"/>
                                        <p:tgtEl>
                                          <p:spTgt spid="3075"/>
                                        </p:tgtEl>
                                        <p:attrNameLst>
                                          <p:attrName>ppt_w</p:attrName>
                                        </p:attrNameLst>
                                      </p:cBhvr>
                                      <p:tavLst>
                                        <p:tav tm="0">
                                          <p:val>
                                            <p:fltVal val="0"/>
                                          </p:val>
                                        </p:tav>
                                        <p:tav tm="100000">
                                          <p:val>
                                            <p:strVal val="#ppt_w"/>
                                          </p:val>
                                        </p:tav>
                                      </p:tavLst>
                                    </p:anim>
                                    <p:anim calcmode="lin" valueType="num">
                                      <p:cBhvr>
                                        <p:cTn id="34" dur="500" fill="hold"/>
                                        <p:tgtEl>
                                          <p:spTgt spid="3075"/>
                                        </p:tgtEl>
                                        <p:attrNameLst>
                                          <p:attrName>ppt_h</p:attrName>
                                        </p:attrNameLst>
                                      </p:cBhvr>
                                      <p:tavLst>
                                        <p:tav tm="0">
                                          <p:val>
                                            <p:fltVal val="0"/>
                                          </p:val>
                                        </p:tav>
                                        <p:tav tm="100000">
                                          <p:val>
                                            <p:strVal val="#ppt_h"/>
                                          </p:val>
                                        </p:tav>
                                      </p:tavLst>
                                    </p:anim>
                                    <p:animEffect transition="in" filter="fade">
                                      <p:cBhvr>
                                        <p:cTn id="35" dur="500"/>
                                        <p:tgtEl>
                                          <p:spTgt spid="3075"/>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3">
                                            <p:txEl>
                                              <p:pRg st="4" end="4"/>
                                            </p:txEl>
                                          </p:spTgt>
                                        </p:tgtEl>
                                        <p:attrNameLst>
                                          <p:attrName>style.visibility</p:attrName>
                                        </p:attrNameLst>
                                      </p:cBhvr>
                                      <p:to>
                                        <p:strVal val="visible"/>
                                      </p:to>
                                    </p:set>
                                    <p:animEffect transition="in" filter="fade">
                                      <p:cBhvr>
                                        <p:cTn id="40" dur="1000"/>
                                        <p:tgtEl>
                                          <p:spTgt spid="3">
                                            <p:txEl>
                                              <p:pRg st="4" end="4"/>
                                            </p:txEl>
                                          </p:spTgt>
                                        </p:tgtEl>
                                      </p:cBhvr>
                                    </p:animEffect>
                                    <p:anim calcmode="lin" valueType="num">
                                      <p:cBhvr>
                                        <p:cTn id="4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nodeType="clickEffect">
                                  <p:stCondLst>
                                    <p:cond delay="0"/>
                                  </p:stCondLst>
                                  <p:childTnLst>
                                    <p:set>
                                      <p:cBhvr>
                                        <p:cTn id="46" dur="1" fill="hold">
                                          <p:stCondLst>
                                            <p:cond delay="0"/>
                                          </p:stCondLst>
                                        </p:cTn>
                                        <p:tgtEl>
                                          <p:spTgt spid="3076"/>
                                        </p:tgtEl>
                                        <p:attrNameLst>
                                          <p:attrName>style.visibility</p:attrName>
                                        </p:attrNameLst>
                                      </p:cBhvr>
                                      <p:to>
                                        <p:strVal val="visible"/>
                                      </p:to>
                                    </p:set>
                                    <p:anim calcmode="lin" valueType="num">
                                      <p:cBhvr>
                                        <p:cTn id="47" dur="500" fill="hold"/>
                                        <p:tgtEl>
                                          <p:spTgt spid="3076"/>
                                        </p:tgtEl>
                                        <p:attrNameLst>
                                          <p:attrName>ppt_w</p:attrName>
                                        </p:attrNameLst>
                                      </p:cBhvr>
                                      <p:tavLst>
                                        <p:tav tm="0">
                                          <p:val>
                                            <p:fltVal val="0"/>
                                          </p:val>
                                        </p:tav>
                                        <p:tav tm="100000">
                                          <p:val>
                                            <p:strVal val="#ppt_w"/>
                                          </p:val>
                                        </p:tav>
                                      </p:tavLst>
                                    </p:anim>
                                    <p:anim calcmode="lin" valueType="num">
                                      <p:cBhvr>
                                        <p:cTn id="48" dur="500" fill="hold"/>
                                        <p:tgtEl>
                                          <p:spTgt spid="3076"/>
                                        </p:tgtEl>
                                        <p:attrNameLst>
                                          <p:attrName>ppt_h</p:attrName>
                                        </p:attrNameLst>
                                      </p:cBhvr>
                                      <p:tavLst>
                                        <p:tav tm="0">
                                          <p:val>
                                            <p:fltVal val="0"/>
                                          </p:val>
                                        </p:tav>
                                        <p:tav tm="100000">
                                          <p:val>
                                            <p:strVal val="#ppt_h"/>
                                          </p:val>
                                        </p:tav>
                                      </p:tavLst>
                                    </p:anim>
                                    <p:animEffect transition="in" filter="fade">
                                      <p:cBhvr>
                                        <p:cTn id="49" dur="500"/>
                                        <p:tgtEl>
                                          <p:spTgt spid="3076"/>
                                        </p:tgtEl>
                                      </p:cBhvr>
                                    </p:animEffect>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3">
                                            <p:txEl>
                                              <p:pRg st="6" end="6"/>
                                            </p:txEl>
                                          </p:spTgt>
                                        </p:tgtEl>
                                        <p:attrNameLst>
                                          <p:attrName>style.visibility</p:attrName>
                                        </p:attrNameLst>
                                      </p:cBhvr>
                                      <p:to>
                                        <p:strVal val="visible"/>
                                      </p:to>
                                    </p:set>
                                    <p:animEffect transition="in" filter="fade">
                                      <p:cBhvr>
                                        <p:cTn id="54" dur="1000"/>
                                        <p:tgtEl>
                                          <p:spTgt spid="3">
                                            <p:txEl>
                                              <p:pRg st="6" end="6"/>
                                            </p:txEl>
                                          </p:spTgt>
                                        </p:tgtEl>
                                      </p:cBhvr>
                                    </p:animEffect>
                                    <p:anim calcmode="lin" valueType="num">
                                      <p:cBhvr>
                                        <p:cTn id="5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6"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53" presetClass="entr" presetSubtype="16" fill="hold" nodeType="clickEffect">
                                  <p:stCondLst>
                                    <p:cond delay="0"/>
                                  </p:stCondLst>
                                  <p:childTnLst>
                                    <p:set>
                                      <p:cBhvr>
                                        <p:cTn id="60" dur="1" fill="hold">
                                          <p:stCondLst>
                                            <p:cond delay="0"/>
                                          </p:stCondLst>
                                        </p:cTn>
                                        <p:tgtEl>
                                          <p:spTgt spid="3078"/>
                                        </p:tgtEl>
                                        <p:attrNameLst>
                                          <p:attrName>style.visibility</p:attrName>
                                        </p:attrNameLst>
                                      </p:cBhvr>
                                      <p:to>
                                        <p:strVal val="visible"/>
                                      </p:to>
                                    </p:set>
                                    <p:anim calcmode="lin" valueType="num">
                                      <p:cBhvr>
                                        <p:cTn id="61" dur="500" fill="hold"/>
                                        <p:tgtEl>
                                          <p:spTgt spid="3078"/>
                                        </p:tgtEl>
                                        <p:attrNameLst>
                                          <p:attrName>ppt_w</p:attrName>
                                        </p:attrNameLst>
                                      </p:cBhvr>
                                      <p:tavLst>
                                        <p:tav tm="0">
                                          <p:val>
                                            <p:fltVal val="0"/>
                                          </p:val>
                                        </p:tav>
                                        <p:tav tm="100000">
                                          <p:val>
                                            <p:strVal val="#ppt_w"/>
                                          </p:val>
                                        </p:tav>
                                      </p:tavLst>
                                    </p:anim>
                                    <p:anim calcmode="lin" valueType="num">
                                      <p:cBhvr>
                                        <p:cTn id="62" dur="500" fill="hold"/>
                                        <p:tgtEl>
                                          <p:spTgt spid="3078"/>
                                        </p:tgtEl>
                                        <p:attrNameLst>
                                          <p:attrName>ppt_h</p:attrName>
                                        </p:attrNameLst>
                                      </p:cBhvr>
                                      <p:tavLst>
                                        <p:tav tm="0">
                                          <p:val>
                                            <p:fltVal val="0"/>
                                          </p:val>
                                        </p:tav>
                                        <p:tav tm="100000">
                                          <p:val>
                                            <p:strVal val="#ppt_h"/>
                                          </p:val>
                                        </p:tav>
                                      </p:tavLst>
                                    </p:anim>
                                    <p:animEffect transition="in" filter="fade">
                                      <p:cBhvr>
                                        <p:cTn id="63" dur="500"/>
                                        <p:tgtEl>
                                          <p:spTgt spid="30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Step one</a:t>
            </a:r>
            <a:br>
              <a:rPr lang="en-US" dirty="0" smtClean="0"/>
            </a:br>
            <a:r>
              <a:rPr lang="en-US" dirty="0" smtClean="0"/>
              <a:t>Understanding the problem</a:t>
            </a:r>
            <a:endParaRPr lang="en-US" dirty="0"/>
          </a:p>
        </p:txBody>
      </p:sp>
      <p:sp>
        <p:nvSpPr>
          <p:cNvPr id="3" name="Content Placeholder 2"/>
          <p:cNvSpPr>
            <a:spLocks noGrp="1"/>
          </p:cNvSpPr>
          <p:nvPr>
            <p:ph idx="1"/>
          </p:nvPr>
        </p:nvSpPr>
        <p:spPr/>
        <p:txBody>
          <a:bodyPr/>
          <a:lstStyle/>
          <a:p>
            <a:r>
              <a:rPr lang="en-US" dirty="0" smtClean="0"/>
              <a:t>Can you state the problem in your own words?</a:t>
            </a:r>
          </a:p>
          <a:p>
            <a:r>
              <a:rPr lang="en-US" dirty="0" smtClean="0"/>
              <a:t>What  are you trying to find or do?</a:t>
            </a:r>
          </a:p>
          <a:p>
            <a:r>
              <a:rPr lang="en-US" dirty="0" smtClean="0"/>
              <a:t>What are the unknowns?</a:t>
            </a:r>
          </a:p>
          <a:p>
            <a:r>
              <a:rPr lang="en-US" dirty="0" smtClean="0"/>
              <a:t>What information do you obtain from the problem?</a:t>
            </a:r>
          </a:p>
          <a:p>
            <a:r>
              <a:rPr lang="en-US" dirty="0" smtClean="0"/>
              <a:t>What information, if any, is missing or not needed?</a:t>
            </a:r>
            <a:endParaRPr lang="en-US" dirty="0"/>
          </a:p>
        </p:txBody>
      </p:sp>
    </p:spTree>
    <p:extLst>
      <p:ext uri="{BB962C8B-B14F-4D97-AF65-F5344CB8AC3E}">
        <p14:creationId xmlns:p14="http://schemas.microsoft.com/office/powerpoint/2010/main" val="253816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anim calcmode="lin" valueType="num">
                                      <p:cBhvr>
                                        <p:cTn id="2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fade">
                                      <p:cBhvr>
                                        <p:cTn id="33" dur="1000"/>
                                        <p:tgtEl>
                                          <p:spTgt spid="3">
                                            <p:txEl>
                                              <p:pRg st="3" end="3"/>
                                            </p:txEl>
                                          </p:spTgt>
                                        </p:tgtEl>
                                      </p:cBhvr>
                                    </p:animEffect>
                                    <p:anim calcmode="lin" valueType="num">
                                      <p:cBhvr>
                                        <p:cTn id="3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3">
                                            <p:txEl>
                                              <p:pRg st="4" end="4"/>
                                            </p:txEl>
                                          </p:spTgt>
                                        </p:tgtEl>
                                        <p:attrNameLst>
                                          <p:attrName>style.visibility</p:attrName>
                                        </p:attrNameLst>
                                      </p:cBhvr>
                                      <p:to>
                                        <p:strVal val="visible"/>
                                      </p:to>
                                    </p:set>
                                    <p:animEffect transition="in" filter="fade">
                                      <p:cBhvr>
                                        <p:cTn id="40" dur="1000"/>
                                        <p:tgtEl>
                                          <p:spTgt spid="3">
                                            <p:txEl>
                                              <p:pRg st="4" end="4"/>
                                            </p:txEl>
                                          </p:spTgt>
                                        </p:tgtEl>
                                      </p:cBhvr>
                                    </p:animEffect>
                                    <p:anim calcmode="lin" valueType="num">
                                      <p:cBhvr>
                                        <p:cTn id="4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74638"/>
            <a:ext cx="7924800" cy="1554162"/>
          </a:xfrm>
        </p:spPr>
        <p:txBody>
          <a:bodyPr>
            <a:normAutofit/>
          </a:bodyPr>
          <a:lstStyle/>
          <a:p>
            <a:r>
              <a:rPr lang="en-US" dirty="0" smtClean="0"/>
              <a:t>Step Two</a:t>
            </a:r>
            <a:br>
              <a:rPr lang="en-US" dirty="0" smtClean="0"/>
            </a:br>
            <a:r>
              <a:rPr lang="en-US" dirty="0" smtClean="0"/>
              <a:t>Devising a plan</a:t>
            </a:r>
            <a:br>
              <a:rPr lang="en-US" dirty="0" smtClean="0"/>
            </a:br>
            <a:r>
              <a:rPr lang="en-US" sz="2000" dirty="0" smtClean="0"/>
              <a:t>(Some strategies you may find useful)</a:t>
            </a:r>
            <a:endParaRPr lang="en-US" sz="2000" dirty="0"/>
          </a:p>
        </p:txBody>
      </p:sp>
      <p:sp>
        <p:nvSpPr>
          <p:cNvPr id="3" name="Content Placeholder 2"/>
          <p:cNvSpPr>
            <a:spLocks noGrp="1"/>
          </p:cNvSpPr>
          <p:nvPr>
            <p:ph idx="1"/>
          </p:nvPr>
        </p:nvSpPr>
        <p:spPr>
          <a:xfrm>
            <a:off x="457200" y="1981200"/>
            <a:ext cx="8534400" cy="3810000"/>
          </a:xfrm>
        </p:spPr>
        <p:txBody>
          <a:bodyPr>
            <a:normAutofit fontScale="92500" lnSpcReduction="20000"/>
          </a:bodyPr>
          <a:lstStyle/>
          <a:p>
            <a:r>
              <a:rPr lang="en-US" dirty="0" smtClean="0"/>
              <a:t>Look for a pattern.</a:t>
            </a:r>
          </a:p>
          <a:p>
            <a:r>
              <a:rPr lang="en-US" dirty="0" smtClean="0"/>
              <a:t>Examine related problems and determine if the same technique can be used.</a:t>
            </a:r>
          </a:p>
          <a:p>
            <a:r>
              <a:rPr lang="en-US" dirty="0" smtClean="0"/>
              <a:t>Examine a simpler problem to gain insight into the solution of the original problem.</a:t>
            </a:r>
          </a:p>
          <a:p>
            <a:r>
              <a:rPr lang="en-US" dirty="0" smtClean="0"/>
              <a:t>Make a table or list.</a:t>
            </a:r>
          </a:p>
          <a:p>
            <a:r>
              <a:rPr lang="en-US" dirty="0" smtClean="0"/>
              <a:t>Make a diagram.</a:t>
            </a:r>
          </a:p>
          <a:p>
            <a:r>
              <a:rPr lang="en-US" dirty="0" smtClean="0"/>
              <a:t>Write an equation.</a:t>
            </a:r>
          </a:p>
          <a:p>
            <a:r>
              <a:rPr lang="en-US" dirty="0" smtClean="0"/>
              <a:t>Use guess and check.</a:t>
            </a:r>
          </a:p>
          <a:p>
            <a:r>
              <a:rPr lang="en-US" dirty="0" smtClean="0"/>
              <a:t>Work backward.</a:t>
            </a:r>
          </a:p>
          <a:p>
            <a:r>
              <a:rPr lang="en-US" dirty="0" smtClean="0"/>
              <a:t>Identify a </a:t>
            </a:r>
            <a:r>
              <a:rPr lang="en-US" dirty="0" err="1" smtClean="0"/>
              <a:t>subgoal</a:t>
            </a:r>
            <a:r>
              <a:rPr lang="en-US" dirty="0" smtClean="0"/>
              <a:t>.</a:t>
            </a:r>
          </a:p>
          <a:p>
            <a:r>
              <a:rPr lang="en-US" dirty="0" smtClean="0"/>
              <a:t>Use indirect reasoning.</a:t>
            </a:r>
          </a:p>
          <a:p>
            <a:r>
              <a:rPr lang="en-US" dirty="0" smtClean="0"/>
              <a:t>Use direct reasoning.</a:t>
            </a:r>
            <a:endParaRPr lang="en-US" dirty="0"/>
          </a:p>
        </p:txBody>
      </p:sp>
    </p:spTree>
    <p:extLst>
      <p:ext uri="{BB962C8B-B14F-4D97-AF65-F5344CB8AC3E}">
        <p14:creationId xmlns:p14="http://schemas.microsoft.com/office/powerpoint/2010/main" val="2343619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anim calcmode="lin" valueType="num">
                                      <p:cBhvr>
                                        <p:cTn id="2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fade">
                                      <p:cBhvr>
                                        <p:cTn id="33" dur="1000"/>
                                        <p:tgtEl>
                                          <p:spTgt spid="3">
                                            <p:txEl>
                                              <p:pRg st="3" end="3"/>
                                            </p:txEl>
                                          </p:spTgt>
                                        </p:tgtEl>
                                      </p:cBhvr>
                                    </p:animEffect>
                                    <p:anim calcmode="lin" valueType="num">
                                      <p:cBhvr>
                                        <p:cTn id="3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3">
                                            <p:txEl>
                                              <p:pRg st="4" end="4"/>
                                            </p:txEl>
                                          </p:spTgt>
                                        </p:tgtEl>
                                        <p:attrNameLst>
                                          <p:attrName>style.visibility</p:attrName>
                                        </p:attrNameLst>
                                      </p:cBhvr>
                                      <p:to>
                                        <p:strVal val="visible"/>
                                      </p:to>
                                    </p:set>
                                    <p:animEffect transition="in" filter="fade">
                                      <p:cBhvr>
                                        <p:cTn id="40" dur="1000"/>
                                        <p:tgtEl>
                                          <p:spTgt spid="3">
                                            <p:txEl>
                                              <p:pRg st="4" end="4"/>
                                            </p:txEl>
                                          </p:spTgt>
                                        </p:tgtEl>
                                      </p:cBhvr>
                                    </p:animEffect>
                                    <p:anim calcmode="lin" valueType="num">
                                      <p:cBhvr>
                                        <p:cTn id="4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Effect transition="in" filter="fade">
                                      <p:cBhvr>
                                        <p:cTn id="47" dur="1000"/>
                                        <p:tgtEl>
                                          <p:spTgt spid="3">
                                            <p:txEl>
                                              <p:pRg st="5" end="5"/>
                                            </p:txEl>
                                          </p:spTgt>
                                        </p:tgtEl>
                                      </p:cBhvr>
                                    </p:animEffect>
                                    <p:anim calcmode="lin" valueType="num">
                                      <p:cBhvr>
                                        <p:cTn id="4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9"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3">
                                            <p:txEl>
                                              <p:pRg st="6" end="6"/>
                                            </p:txEl>
                                          </p:spTgt>
                                        </p:tgtEl>
                                        <p:attrNameLst>
                                          <p:attrName>style.visibility</p:attrName>
                                        </p:attrNameLst>
                                      </p:cBhvr>
                                      <p:to>
                                        <p:strVal val="visible"/>
                                      </p:to>
                                    </p:set>
                                    <p:animEffect transition="in" filter="fade">
                                      <p:cBhvr>
                                        <p:cTn id="54" dur="1000"/>
                                        <p:tgtEl>
                                          <p:spTgt spid="3">
                                            <p:txEl>
                                              <p:pRg st="6" end="6"/>
                                            </p:txEl>
                                          </p:spTgt>
                                        </p:tgtEl>
                                      </p:cBhvr>
                                    </p:animEffect>
                                    <p:anim calcmode="lin" valueType="num">
                                      <p:cBhvr>
                                        <p:cTn id="5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6"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nodeType="clickEffect">
                                  <p:stCondLst>
                                    <p:cond delay="0"/>
                                  </p:stCondLst>
                                  <p:childTnLst>
                                    <p:set>
                                      <p:cBhvr>
                                        <p:cTn id="60" dur="1" fill="hold">
                                          <p:stCondLst>
                                            <p:cond delay="0"/>
                                          </p:stCondLst>
                                        </p:cTn>
                                        <p:tgtEl>
                                          <p:spTgt spid="3">
                                            <p:txEl>
                                              <p:pRg st="7" end="7"/>
                                            </p:txEl>
                                          </p:spTgt>
                                        </p:tgtEl>
                                        <p:attrNameLst>
                                          <p:attrName>style.visibility</p:attrName>
                                        </p:attrNameLst>
                                      </p:cBhvr>
                                      <p:to>
                                        <p:strVal val="visible"/>
                                      </p:to>
                                    </p:set>
                                    <p:animEffect transition="in" filter="fade">
                                      <p:cBhvr>
                                        <p:cTn id="61" dur="1000"/>
                                        <p:tgtEl>
                                          <p:spTgt spid="3">
                                            <p:txEl>
                                              <p:pRg st="7" end="7"/>
                                            </p:txEl>
                                          </p:spTgt>
                                        </p:tgtEl>
                                      </p:cBhvr>
                                    </p:animEffect>
                                    <p:anim calcmode="lin" valueType="num">
                                      <p:cBhvr>
                                        <p:cTn id="62"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63"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3">
                                            <p:txEl>
                                              <p:pRg st="8" end="8"/>
                                            </p:txEl>
                                          </p:spTgt>
                                        </p:tgtEl>
                                        <p:attrNameLst>
                                          <p:attrName>style.visibility</p:attrName>
                                        </p:attrNameLst>
                                      </p:cBhvr>
                                      <p:to>
                                        <p:strVal val="visible"/>
                                      </p:to>
                                    </p:set>
                                    <p:animEffect transition="in" filter="fade">
                                      <p:cBhvr>
                                        <p:cTn id="68" dur="1000"/>
                                        <p:tgtEl>
                                          <p:spTgt spid="3">
                                            <p:txEl>
                                              <p:pRg st="8" end="8"/>
                                            </p:txEl>
                                          </p:spTgt>
                                        </p:tgtEl>
                                      </p:cBhvr>
                                    </p:animEffect>
                                    <p:anim calcmode="lin" valueType="num">
                                      <p:cBhvr>
                                        <p:cTn id="69"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70"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nodeType="clickEffect">
                                  <p:stCondLst>
                                    <p:cond delay="0"/>
                                  </p:stCondLst>
                                  <p:childTnLst>
                                    <p:set>
                                      <p:cBhvr>
                                        <p:cTn id="74" dur="1" fill="hold">
                                          <p:stCondLst>
                                            <p:cond delay="0"/>
                                          </p:stCondLst>
                                        </p:cTn>
                                        <p:tgtEl>
                                          <p:spTgt spid="3">
                                            <p:txEl>
                                              <p:pRg st="9" end="9"/>
                                            </p:txEl>
                                          </p:spTgt>
                                        </p:tgtEl>
                                        <p:attrNameLst>
                                          <p:attrName>style.visibility</p:attrName>
                                        </p:attrNameLst>
                                      </p:cBhvr>
                                      <p:to>
                                        <p:strVal val="visible"/>
                                      </p:to>
                                    </p:set>
                                    <p:animEffect transition="in" filter="fade">
                                      <p:cBhvr>
                                        <p:cTn id="75" dur="1000"/>
                                        <p:tgtEl>
                                          <p:spTgt spid="3">
                                            <p:txEl>
                                              <p:pRg st="9" end="9"/>
                                            </p:txEl>
                                          </p:spTgt>
                                        </p:tgtEl>
                                      </p:cBhvr>
                                    </p:animEffect>
                                    <p:anim calcmode="lin" valueType="num">
                                      <p:cBhvr>
                                        <p:cTn id="76"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7"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42" presetClass="entr" presetSubtype="0" fill="hold" nodeType="clickEffect">
                                  <p:stCondLst>
                                    <p:cond delay="0"/>
                                  </p:stCondLst>
                                  <p:childTnLst>
                                    <p:set>
                                      <p:cBhvr>
                                        <p:cTn id="81" dur="1" fill="hold">
                                          <p:stCondLst>
                                            <p:cond delay="0"/>
                                          </p:stCondLst>
                                        </p:cTn>
                                        <p:tgtEl>
                                          <p:spTgt spid="3">
                                            <p:txEl>
                                              <p:pRg st="10" end="10"/>
                                            </p:txEl>
                                          </p:spTgt>
                                        </p:tgtEl>
                                        <p:attrNameLst>
                                          <p:attrName>style.visibility</p:attrName>
                                        </p:attrNameLst>
                                      </p:cBhvr>
                                      <p:to>
                                        <p:strVal val="visible"/>
                                      </p:to>
                                    </p:set>
                                    <p:animEffect transition="in" filter="fade">
                                      <p:cBhvr>
                                        <p:cTn id="82" dur="1000"/>
                                        <p:tgtEl>
                                          <p:spTgt spid="3">
                                            <p:txEl>
                                              <p:pRg st="10" end="10"/>
                                            </p:txEl>
                                          </p:spTgt>
                                        </p:tgtEl>
                                      </p:cBhvr>
                                    </p:animEffect>
                                    <p:anim calcmode="lin" valueType="num">
                                      <p:cBhvr>
                                        <p:cTn id="83"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84"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Urban Pop">
  <a:themeElements>
    <a:clrScheme name="Urban Pop">
      <a:dk1>
        <a:srgbClr val="000000"/>
      </a:dk1>
      <a:lt1>
        <a:srgbClr val="FFFFFF"/>
      </a:lt1>
      <a:dk2>
        <a:srgbClr val="282828"/>
      </a:dk2>
      <a:lt2>
        <a:srgbClr val="D4D4D4"/>
      </a:lt2>
      <a:accent1>
        <a:srgbClr val="86CE24"/>
      </a:accent1>
      <a:accent2>
        <a:srgbClr val="00A2E6"/>
      </a:accent2>
      <a:accent3>
        <a:srgbClr val="FAC810"/>
      </a:accent3>
      <a:accent4>
        <a:srgbClr val="7D8F8C"/>
      </a:accent4>
      <a:accent5>
        <a:srgbClr val="D06B20"/>
      </a:accent5>
      <a:accent6>
        <a:srgbClr val="958B8B"/>
      </a:accent6>
      <a:hlink>
        <a:srgbClr val="FF9900"/>
      </a:hlink>
      <a:folHlink>
        <a:srgbClr val="969696"/>
      </a:folHlink>
    </a:clrScheme>
    <a:fontScheme name="Urban Pop">
      <a:maj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Urban Pop">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2700" cap="flat" cmpd="sng" algn="ctr">
          <a:solidFill>
            <a:schemeClr val="phClr"/>
          </a:solidFill>
          <a:prstDash val="solid"/>
        </a:ln>
        <a:ln w="15875"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1909" dir="5400000" rotWithShape="0">
              <a:srgbClr val="000000">
                <a:alpha val="40000"/>
              </a:srgbClr>
            </a:outerShdw>
          </a:effectLst>
        </a:effectStyle>
        <a:effectStyle>
          <a:effectLst>
            <a:outerShdw blurRad="50800" dist="38100" dir="5400000" rotWithShape="0">
              <a:srgbClr val="000000">
                <a:alpha val="58000"/>
              </a:srgbClr>
            </a:outerShdw>
          </a:effectLst>
          <a:scene3d>
            <a:camera prst="orthographicFront">
              <a:rot lat="0" lon="0" rev="0"/>
            </a:camera>
            <a:lightRig rig="flat" dir="t"/>
          </a:scene3d>
          <a:sp3d contourW="15875">
            <a:bevelT w="95250" h="127000"/>
            <a:contourClr>
              <a:schemeClr val="phClr">
                <a:shade val="30000"/>
              </a:schemeClr>
            </a:contourClr>
          </a:sp3d>
        </a:effectStyle>
      </a:effectStyleLst>
      <a:bgFillStyleLst>
        <a:solidFill>
          <a:schemeClr val="phClr"/>
        </a:solidFill>
        <a:gradFill rotWithShape="1">
          <a:gsLst>
            <a:gs pos="0">
              <a:schemeClr val="phClr">
                <a:tint val="95000"/>
                <a:shade val="100000"/>
                <a:alpha val="100000"/>
                <a:satMod val="100000"/>
                <a:lumMod val="100000"/>
              </a:schemeClr>
            </a:gs>
            <a:gs pos="9000">
              <a:schemeClr val="phClr">
                <a:tint val="90000"/>
                <a:shade val="100000"/>
                <a:alpha val="100000"/>
                <a:satMod val="100000"/>
                <a:lumMod val="100000"/>
              </a:schemeClr>
            </a:gs>
            <a:gs pos="34000">
              <a:schemeClr val="phClr">
                <a:tint val="83000"/>
                <a:shade val="100000"/>
                <a:alpha val="100000"/>
                <a:satMod val="100000"/>
                <a:lumMod val="100000"/>
              </a:schemeClr>
            </a:gs>
            <a:gs pos="62000">
              <a:schemeClr val="phClr">
                <a:tint val="85000"/>
                <a:shade val="100000"/>
                <a:alpha val="100000"/>
                <a:satMod val="100000"/>
                <a:lumMod val="100000"/>
              </a:schemeClr>
            </a:gs>
            <a:gs pos="90000">
              <a:schemeClr val="phClr">
                <a:tint val="92000"/>
                <a:shade val="100000"/>
                <a:alpha val="100000"/>
                <a:satMod val="100000"/>
                <a:lumMod val="90000"/>
              </a:schemeClr>
            </a:gs>
            <a:gs pos="100000">
              <a:schemeClr val="phClr">
                <a:tint val="85000"/>
                <a:shade val="100000"/>
                <a:alpha val="100000"/>
                <a:satMod val="100000"/>
                <a:lumMod val="100000"/>
              </a:schemeClr>
            </a:gs>
          </a:gsLst>
          <a:lin ang="5400000" scaled="1"/>
        </a:gradFill>
        <a:gradFill rotWithShape="1">
          <a:gsLst>
            <a:gs pos="0">
              <a:schemeClr val="phClr">
                <a:tint val="78000"/>
              </a:schemeClr>
            </a:gs>
            <a:gs pos="100000">
              <a:schemeClr val="phClr">
                <a:tint val="95000"/>
                <a:shade val="98000"/>
                <a:lumMod val="80000"/>
              </a:schemeClr>
            </a:gs>
          </a:gsLst>
          <a:path path="circle">
            <a:fillToRect l="50000" t="100000" r="10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 Pop</Template>
  <TotalTime>374</TotalTime>
  <Words>1295</Words>
  <Application>Microsoft Office PowerPoint</Application>
  <PresentationFormat>On-screen Show (4:3)</PresentationFormat>
  <Paragraphs>164</Paragraphs>
  <Slides>20</Slides>
  <Notes>5</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Urban Pop</vt:lpstr>
      <vt:lpstr>An Introduction to Problem solving</vt:lpstr>
      <vt:lpstr>Fruit Problem</vt:lpstr>
      <vt:lpstr>What is Problem solving?</vt:lpstr>
      <vt:lpstr>Good Mathematical problem solving occurs when :</vt:lpstr>
      <vt:lpstr>Some problems to consider</vt:lpstr>
      <vt:lpstr>George Polya (1887 – 1995)</vt:lpstr>
      <vt:lpstr>Four-step problem-solving process</vt:lpstr>
      <vt:lpstr>Step one Understanding the problem</vt:lpstr>
      <vt:lpstr>Step Two Devising a plan (Some strategies you may find useful)</vt:lpstr>
      <vt:lpstr>Step three Carrying out the plan</vt:lpstr>
      <vt:lpstr>Looking Back</vt:lpstr>
      <vt:lpstr>The Great problem solver “The prince of Mathematics”</vt:lpstr>
      <vt:lpstr>Gauss’s Problem</vt:lpstr>
      <vt:lpstr>A Magic Square</vt:lpstr>
      <vt:lpstr>Round-Robin</vt:lpstr>
      <vt:lpstr>Round Robin Problem “The Solution”</vt:lpstr>
      <vt:lpstr>Round Robin Simpler Problems</vt:lpstr>
      <vt:lpstr>Round Robin Observation of pattern</vt:lpstr>
      <vt:lpstr>Round Robin General formula</vt:lpstr>
      <vt:lpstr>Problems? . .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 Intorduction to Problem solving</dc:title>
  <dc:creator>Connie Shatto</dc:creator>
  <cp:lastModifiedBy>Connie Shatto</cp:lastModifiedBy>
  <cp:revision>30</cp:revision>
  <dcterms:created xsi:type="dcterms:W3CDTF">2012-01-12T15:03:39Z</dcterms:created>
  <dcterms:modified xsi:type="dcterms:W3CDTF">2012-01-19T16:04:06Z</dcterms:modified>
</cp:coreProperties>
</file>